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6" r:id="rId3"/>
    <p:sldMasterId id="2147484500" r:id="rId4"/>
  </p:sldMasterIdLst>
  <p:notesMasterIdLst>
    <p:notesMasterId r:id="rId27"/>
  </p:notesMasterIdLst>
  <p:sldIdLst>
    <p:sldId id="504" r:id="rId5"/>
    <p:sldId id="521" r:id="rId6"/>
    <p:sldId id="524" r:id="rId7"/>
    <p:sldId id="520" r:id="rId8"/>
    <p:sldId id="518" r:id="rId9"/>
    <p:sldId id="567" r:id="rId10"/>
    <p:sldId id="381" r:id="rId11"/>
    <p:sldId id="484" r:id="rId12"/>
    <p:sldId id="572" r:id="rId13"/>
    <p:sldId id="514" r:id="rId14"/>
    <p:sldId id="576" r:id="rId15"/>
    <p:sldId id="575" r:id="rId16"/>
    <p:sldId id="519" r:id="rId17"/>
    <p:sldId id="577" r:id="rId18"/>
    <p:sldId id="466" r:id="rId19"/>
    <p:sldId id="568" r:id="rId20"/>
    <p:sldId id="571" r:id="rId21"/>
    <p:sldId id="570" r:id="rId22"/>
    <p:sldId id="480" r:id="rId23"/>
    <p:sldId id="479" r:id="rId24"/>
    <p:sldId id="424" r:id="rId25"/>
    <p:sldId id="569" r:id="rId26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479DF580-2350-4205-909F-330A04EE41E6}">
          <p14:sldIdLst>
            <p14:sldId id="504"/>
            <p14:sldId id="521"/>
            <p14:sldId id="524"/>
            <p14:sldId id="520"/>
            <p14:sldId id="518"/>
            <p14:sldId id="567"/>
            <p14:sldId id="381"/>
            <p14:sldId id="484"/>
            <p14:sldId id="572"/>
            <p14:sldId id="514"/>
            <p14:sldId id="576"/>
            <p14:sldId id="575"/>
            <p14:sldId id="519"/>
            <p14:sldId id="577"/>
            <p14:sldId id="466"/>
            <p14:sldId id="568"/>
            <p14:sldId id="571"/>
            <p14:sldId id="570"/>
            <p14:sldId id="480"/>
            <p14:sldId id="479"/>
            <p14:sldId id="424"/>
            <p14:sldId id="5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749" userDrawn="1">
          <p15:clr>
            <a:srgbClr val="A4A3A4"/>
          </p15:clr>
        </p15:guide>
        <p15:guide id="3" pos="5813" userDrawn="1">
          <p15:clr>
            <a:srgbClr val="A4A3A4"/>
          </p15:clr>
        </p15:guide>
        <p15:guide id="4" orient="horz" pos="1911" userDrawn="1">
          <p15:clr>
            <a:srgbClr val="A4A3A4"/>
          </p15:clr>
        </p15:guide>
        <p15:guide id="5" pos="3114" userDrawn="1">
          <p15:clr>
            <a:srgbClr val="A4A3A4"/>
          </p15:clr>
        </p15:guide>
        <p15:guide id="6" pos="5087" userDrawn="1">
          <p15:clr>
            <a:srgbClr val="A4A3A4"/>
          </p15:clr>
        </p15:guide>
        <p15:guide id="7" pos="2389" userDrawn="1">
          <p15:clr>
            <a:srgbClr val="A4A3A4"/>
          </p15:clr>
        </p15:guide>
        <p15:guide id="8" pos="1776" userDrawn="1">
          <p15:clr>
            <a:srgbClr val="A4A3A4"/>
          </p15:clr>
        </p15:guide>
        <p15:guide id="9" pos="10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909"/>
    <a:srgbClr val="1D4E79"/>
    <a:srgbClr val="FFE699"/>
    <a:srgbClr val="1F4E79"/>
    <a:srgbClr val="43BFF7"/>
    <a:srgbClr val="FF928B"/>
    <a:srgbClr val="00B0F0"/>
    <a:srgbClr val="282828"/>
    <a:srgbClr val="58EC9F"/>
    <a:srgbClr val="2E5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21" autoAdjust="0"/>
    <p:restoredTop sz="90148" autoAdjust="0"/>
  </p:normalViewPr>
  <p:slideViewPr>
    <p:cSldViewPr snapToGrid="0">
      <p:cViewPr varScale="1">
        <p:scale>
          <a:sx n="137" d="100"/>
          <a:sy n="137" d="100"/>
        </p:scale>
        <p:origin x="224" y="480"/>
      </p:cViewPr>
      <p:guideLst>
        <p:guide orient="horz" pos="2614"/>
        <p:guide pos="3749"/>
        <p:guide pos="5813"/>
        <p:guide orient="horz" pos="1911"/>
        <p:guide pos="3114"/>
        <p:guide pos="5087"/>
        <p:guide pos="2389"/>
        <p:guide pos="1776"/>
        <p:guide pos="1073"/>
      </p:guideLst>
    </p:cSldViewPr>
  </p:slideViewPr>
  <p:outlineViewPr>
    <p:cViewPr>
      <p:scale>
        <a:sx n="33" d="100"/>
        <a:sy n="33" d="100"/>
      </p:scale>
      <p:origin x="0" y="-290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v-S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 dirty="0"/>
              <a:t>MHZ and </a:t>
            </a:r>
            <a:r>
              <a:rPr lang="sv-SE" dirty="0" err="1"/>
              <a:t>Cores</a:t>
            </a:r>
            <a:r>
              <a:rPr lang="sv-SE" dirty="0"/>
              <a:t> per </a:t>
            </a:r>
            <a:r>
              <a:rPr lang="sv-SE" dirty="0" err="1"/>
              <a:t>year</a:t>
            </a:r>
            <a:endParaRPr lang="sv-S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7E3-4D5E-9732-4B4F76313D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65612696"/>
        <c:axId val="365615048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7E3-4D5E-9732-4B4F76313D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65613088"/>
        <c:axId val="365615440"/>
      </c:scatterChart>
      <c:valAx>
        <c:axId val="3656126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5048"/>
        <c:crosses val="autoZero"/>
        <c:crossBetween val="midCat"/>
        <c:majorUnit val="1"/>
      </c:valAx>
      <c:valAx>
        <c:axId val="365615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2696"/>
        <c:crosses val="autoZero"/>
        <c:crossBetween val="midCat"/>
      </c:valAx>
      <c:valAx>
        <c:axId val="365615440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3088"/>
        <c:crosses val="max"/>
        <c:crossBetween val="midCat"/>
      </c:valAx>
      <c:valAx>
        <c:axId val="365613088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365615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chemeClr val="bg1">
        <a:lumMod val="85000"/>
        <a:lumOff val="15000"/>
      </a:schemeClr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media/image3.png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EE6A8-7E37-4A55-A586-C8FFB78609B1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16A6-5F47-4FA9-BA4D-2BDC853A44B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11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DB16A6-5F47-4FA9-BA4D-2BDC853A44B1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4284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14710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8737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1389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48407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24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746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172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5596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264119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8801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570180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94192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695429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9265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4778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87375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45358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82639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1727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01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891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81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543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54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91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060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081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7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2020-10-22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26405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1" r:id="rId1"/>
    <p:sldLayoutId id="2147484502" r:id="rId2"/>
    <p:sldLayoutId id="2147484503" r:id="rId3"/>
    <p:sldLayoutId id="2147484504" r:id="rId4"/>
    <p:sldLayoutId id="2147484505" r:id="rId5"/>
    <p:sldLayoutId id="2147484506" r:id="rId6"/>
    <p:sldLayoutId id="2147484507" r:id="rId7"/>
    <p:sldLayoutId id="2147484508" r:id="rId8"/>
    <p:sldLayoutId id="2147484509" r:id="rId9"/>
    <p:sldLayoutId id="2147484510" r:id="rId10"/>
    <p:sldLayoutId id="21474845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753" y="4076206"/>
            <a:ext cx="12192000" cy="906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kumimoji="0" lang="sv-SE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</a:rPr>
              <a:t>Roger Johansson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2244" y="4872092"/>
            <a:ext cx="52525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Proto.Actor Founder</a:t>
            </a:r>
            <a:b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Twitter: @rogeralsing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Github</a:t>
            </a: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rogeralsing</a:t>
            </a:r>
            <a:endParaRPr kumimoji="0" lang="sv-SE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Mail: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roger@asynkron.se</a:t>
            </a:r>
            <a:endParaRPr kumimoji="0" lang="sv-SE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534980" y="5980087"/>
            <a:ext cx="525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Github.com/rogeralsing/presentations</a:t>
            </a:r>
          </a:p>
        </p:txBody>
      </p:sp>
      <p:sp>
        <p:nvSpPr>
          <p:cNvPr id="65" name="Rectangle 64"/>
          <p:cNvSpPr/>
          <p:nvPr/>
        </p:nvSpPr>
        <p:spPr>
          <a:xfrm>
            <a:off x="0" y="2695010"/>
            <a:ext cx="12192000" cy="732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lang="en-US" sz="1600" b="1" dirty="0"/>
              <a:t> </a:t>
            </a:r>
            <a:r>
              <a:rPr lang="en-US" sz="3200" b="1" dirty="0">
                <a:solidFill>
                  <a:schemeClr val="tx1"/>
                </a:solidFill>
                <a:latin typeface="Calibri" panose="020F0502020204030204"/>
              </a:rPr>
              <a:t>Platform-independent, resilient, and stateful (micro)services</a:t>
            </a:r>
          </a:p>
        </p:txBody>
      </p:sp>
      <p:pic>
        <p:nvPicPr>
          <p:cNvPr id="2" name="Bildobjekt 1">
            <a:extLst>
              <a:ext uri="{FF2B5EF4-FFF2-40B4-BE49-F238E27FC236}">
                <a16:creationId xmlns:a16="http://schemas.microsoft.com/office/drawing/2014/main" id="{BBE04E36-9026-C944-869E-6F24CA192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102" y="525715"/>
            <a:ext cx="6681755" cy="184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28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45" name="Group 44"/>
          <p:cNvGrpSpPr/>
          <p:nvPr/>
        </p:nvGrpSpPr>
        <p:grpSpPr>
          <a:xfrm>
            <a:off x="8879721" y="4252465"/>
            <a:ext cx="3071622" cy="2397639"/>
            <a:chOff x="1395811" y="4294303"/>
            <a:chExt cx="3071622" cy="2397639"/>
          </a:xfrm>
        </p:grpSpPr>
        <p:sp>
          <p:nvSpPr>
            <p:cNvPr id="46" name="Oval 45"/>
            <p:cNvSpPr/>
            <p:nvPr/>
          </p:nvSpPr>
          <p:spPr>
            <a:xfrm>
              <a:off x="1395811" y="5597660"/>
              <a:ext cx="3071622" cy="1094282"/>
            </a:xfrm>
            <a:prstGeom prst="ellipse">
              <a:avLst/>
            </a:prstGeom>
            <a:solidFill>
              <a:sysClr val="windowText" lastClr="000000">
                <a:alpha val="27000"/>
              </a:sys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sv-SE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8752" y="4294303"/>
              <a:ext cx="1457070" cy="1883827"/>
            </a:xfrm>
            <a:prstGeom prst="rect">
              <a:avLst/>
            </a:prstGeom>
          </p:spPr>
        </p:pic>
      </p:grpSp>
      <p:sp>
        <p:nvSpPr>
          <p:cNvPr id="132" name="Freeform 131"/>
          <p:cNvSpPr/>
          <p:nvPr/>
        </p:nvSpPr>
        <p:spPr>
          <a:xfrm>
            <a:off x="4671698" y="579860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2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133" name="Octagon 132"/>
          <p:cNvSpPr/>
          <p:nvPr/>
        </p:nvSpPr>
        <p:spPr>
          <a:xfrm>
            <a:off x="4934661" y="853645"/>
            <a:ext cx="2087162" cy="2063077"/>
          </a:xfrm>
          <a:prstGeom prst="octagon">
            <a:avLst>
              <a:gd name="adj" fmla="val 11713"/>
            </a:avLst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4" name="Octagon 16"/>
          <p:cNvSpPr/>
          <p:nvPr/>
        </p:nvSpPr>
        <p:spPr>
          <a:xfrm>
            <a:off x="5176309" y="853645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5" name="Oval 134"/>
          <p:cNvSpPr/>
          <p:nvPr/>
        </p:nvSpPr>
        <p:spPr>
          <a:xfrm>
            <a:off x="5176309" y="1062791"/>
            <a:ext cx="178213" cy="178213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8" name="Rounded Rectangle 127"/>
          <p:cNvSpPr/>
          <p:nvPr/>
        </p:nvSpPr>
        <p:spPr>
          <a:xfrm>
            <a:off x="5265415" y="1176571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129" name="Rounded Rectangle 128"/>
          <p:cNvSpPr/>
          <p:nvPr/>
        </p:nvSpPr>
        <p:spPr>
          <a:xfrm>
            <a:off x="6007032" y="1176571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sp>
        <p:nvSpPr>
          <p:cNvPr id="130" name="Rounded Rectangle 129"/>
          <p:cNvSpPr/>
          <p:nvPr/>
        </p:nvSpPr>
        <p:spPr>
          <a:xfrm>
            <a:off x="5265415" y="1918520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sp>
        <p:nvSpPr>
          <p:cNvPr id="131" name="Rounded Rectangle 130"/>
          <p:cNvSpPr/>
          <p:nvPr/>
        </p:nvSpPr>
        <p:spPr>
          <a:xfrm>
            <a:off x="6007032" y="1918520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cxnSp>
        <p:nvCxnSpPr>
          <p:cNvPr id="58" name="Straight Connector 57"/>
          <p:cNvCxnSpPr>
            <a:stCxn id="85" idx="4"/>
            <a:endCxn id="77" idx="0"/>
          </p:cNvCxnSpPr>
          <p:nvPr/>
        </p:nvCxnSpPr>
        <p:spPr>
          <a:xfrm flipH="1">
            <a:off x="5583138" y="1652922"/>
            <a:ext cx="7932" cy="42985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85" idx="5"/>
            <a:endCxn id="78" idx="1"/>
          </p:cNvCxnSpPr>
          <p:nvPr/>
        </p:nvCxnSpPr>
        <p:spPr>
          <a:xfrm>
            <a:off x="5691621" y="1611273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5440938" y="208277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78" name="Oval 77"/>
          <p:cNvSpPr/>
          <p:nvPr/>
        </p:nvSpPr>
        <p:spPr>
          <a:xfrm>
            <a:off x="6207559" y="210125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4" name="Straight Connector 83"/>
          <p:cNvCxnSpPr>
            <a:stCxn id="88" idx="2"/>
            <a:endCxn id="85" idx="6"/>
          </p:cNvCxnSpPr>
          <p:nvPr/>
        </p:nvCxnSpPr>
        <p:spPr>
          <a:xfrm flipH="1" flipV="1">
            <a:off x="5733270" y="1510722"/>
            <a:ext cx="329299" cy="1241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5448870" y="136852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6" name="Straight Connector 85"/>
          <p:cNvCxnSpPr>
            <a:stCxn id="88" idx="7"/>
            <a:endCxn id="87" idx="3"/>
          </p:cNvCxnSpPr>
          <p:nvPr/>
        </p:nvCxnSpPr>
        <p:spPr>
          <a:xfrm flipV="1">
            <a:off x="6305320" y="1502465"/>
            <a:ext cx="63116" cy="318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>
            <a:off x="6326787" y="125971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8" name="Oval 87"/>
          <p:cNvSpPr/>
          <p:nvPr/>
        </p:nvSpPr>
        <p:spPr>
          <a:xfrm>
            <a:off x="6062569" y="149267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0B192B-06CE-F34C-8E4F-E9F33CD9C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0254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800" b="1" dirty="0" err="1">
                <a:latin typeface="Lobster" pitchFamily="2" charset="77"/>
              </a:rPr>
              <a:t>Scale</a:t>
            </a:r>
            <a:r>
              <a:rPr lang="sv-SE" sz="8800" b="1" dirty="0">
                <a:latin typeface="Lobster" pitchFamily="2" charset="77"/>
              </a:rPr>
              <a:t> </a:t>
            </a:r>
            <a:r>
              <a:rPr lang="sv-SE" sz="8800" b="1" dirty="0" err="1">
                <a:latin typeface="Lobster" pitchFamily="2" charset="77"/>
              </a:rPr>
              <a:t>Up</a:t>
            </a:r>
            <a:endParaRPr lang="sv-SE" sz="8800" b="1" dirty="0">
              <a:latin typeface="Lobster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9144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85" grpId="0" animBg="1"/>
      <p:bldP spid="87" grpId="0" animBg="1"/>
      <p:bldP spid="8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995126" y="2966923"/>
            <a:ext cx="83586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Using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Theads</a:t>
            </a:r>
            <a:endParaRPr lang="sv-SE" sz="2400" b="1" i="1" dirty="0">
              <a:solidFill>
                <a:srgbClr val="FFE699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Thread</a:t>
            </a:r>
            <a:r>
              <a:rPr lang="sv-SE" sz="2400" b="1" i="1" dirty="0">
                <a:solidFill>
                  <a:srgbClr val="FFE699"/>
                </a:solidFill>
              </a:rPr>
              <a:t> Pool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TPL – Tasks, Data </a:t>
            </a:r>
            <a:r>
              <a:rPr lang="sv-SE" sz="2400" b="1" i="1" dirty="0" err="1">
                <a:solidFill>
                  <a:srgbClr val="FFE699"/>
                </a:solidFill>
              </a:rPr>
              <a:t>Flow</a:t>
            </a:r>
            <a:endParaRPr lang="sv-SE" sz="2400" b="1" i="1" dirty="0">
              <a:solidFill>
                <a:srgbClr val="FFE699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Channels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Parallell </a:t>
            </a:r>
            <a:r>
              <a:rPr lang="sv-SE" sz="2400" b="1" i="1" dirty="0" err="1">
                <a:solidFill>
                  <a:srgbClr val="FFE699"/>
                </a:solidFill>
              </a:rPr>
              <a:t>Linq</a:t>
            </a:r>
            <a:endParaRPr lang="sv-SE" sz="2400" b="1" i="1" dirty="0">
              <a:solidFill>
                <a:srgbClr val="FFE699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1825591"/>
            <a:ext cx="10515600" cy="1006429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6600" dirty="0" err="1">
                <a:latin typeface="Lobster" pitchFamily="2" charset="77"/>
              </a:rPr>
              <a:t>How</a:t>
            </a:r>
            <a:r>
              <a:rPr lang="sv-SE" sz="6600" dirty="0">
                <a:latin typeface="Lobster" pitchFamily="2" charset="77"/>
              </a:rPr>
              <a:t> do </a:t>
            </a:r>
            <a:r>
              <a:rPr lang="sv-SE" sz="6600" dirty="0" err="1">
                <a:latin typeface="Lobster" pitchFamily="2" charset="77"/>
              </a:rPr>
              <a:t>you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scale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up</a:t>
            </a:r>
            <a:r>
              <a:rPr lang="sv-SE" sz="6600" dirty="0">
                <a:latin typeface="Lobster" pitchFamily="2" charset="77"/>
              </a:rPr>
              <a:t> in .</a:t>
            </a:r>
            <a:r>
              <a:rPr lang="sv-SE" sz="6600" dirty="0" err="1">
                <a:latin typeface="Lobster" pitchFamily="2" charset="77"/>
              </a:rPr>
              <a:t>net</a:t>
            </a:r>
            <a:r>
              <a:rPr lang="sv-SE" sz="6600" dirty="0">
                <a:latin typeface="Lobster" pitchFamily="2" charset="77"/>
              </a:rPr>
              <a:t> ?</a:t>
            </a:r>
            <a:endParaRPr lang="sv-SE" sz="6600" b="1" dirty="0">
              <a:latin typeface="Lobster" pitchFamily="2" charset="7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3217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DCF7D5-BDFA-5B4E-8D65-471D8966E50B}"/>
              </a:ext>
            </a:extLst>
          </p:cNvPr>
          <p:cNvSpPr txBox="1"/>
          <p:nvPr/>
        </p:nvSpPr>
        <p:spPr>
          <a:xfrm>
            <a:off x="838200" y="2767280"/>
            <a:ext cx="10515600" cy="1323439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What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happens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when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you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cannot</a:t>
            </a:r>
            <a:r>
              <a:rPr lang="sv-SE" sz="4000" i="1" dirty="0">
                <a:latin typeface="+mn-lt"/>
              </a:rPr>
              <a:t> </a:t>
            </a:r>
          </a:p>
          <a:p>
            <a:r>
              <a:rPr lang="sv-SE" sz="4000" i="1" dirty="0" err="1">
                <a:latin typeface="+mn-lt"/>
              </a:rPr>
              <a:t>scale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up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any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more</a:t>
            </a:r>
            <a:r>
              <a:rPr lang="sv-SE" sz="4000" i="1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71527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4671698" y="579860"/>
            <a:ext cx="2613089" cy="2613088"/>
            <a:chOff x="2500643" y="316321"/>
            <a:chExt cx="2613089" cy="2613088"/>
          </a:xfrm>
        </p:grpSpPr>
        <p:sp>
          <p:nvSpPr>
            <p:cNvPr id="131" name="Freeform 130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2" name="Octagon 131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3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4" name="Oval 133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5265415" y="1176571"/>
            <a:ext cx="1416559" cy="1417223"/>
            <a:chOff x="1753933" y="2029826"/>
            <a:chExt cx="1416559" cy="1417223"/>
          </a:xfrm>
        </p:grpSpPr>
        <p:sp>
          <p:nvSpPr>
            <p:cNvPr id="127" name="Rounded Rectangle 126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28" name="Rounded Rectangle 127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29" name="Rounded Rectangle 128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0" name="Rounded Rectangle 129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cxnSp>
        <p:nvCxnSpPr>
          <p:cNvPr id="57" name="Straight Connector 56"/>
          <p:cNvCxnSpPr>
            <a:stCxn id="84" idx="4"/>
            <a:endCxn id="76" idx="0"/>
          </p:cNvCxnSpPr>
          <p:nvPr/>
        </p:nvCxnSpPr>
        <p:spPr>
          <a:xfrm flipH="1">
            <a:off x="5583138" y="1652922"/>
            <a:ext cx="7932" cy="42985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84" idx="5"/>
            <a:endCxn id="77" idx="1"/>
          </p:cNvCxnSpPr>
          <p:nvPr/>
        </p:nvCxnSpPr>
        <p:spPr>
          <a:xfrm>
            <a:off x="5691621" y="1611273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5440938" y="208277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77" name="Oval 76"/>
          <p:cNvSpPr/>
          <p:nvPr/>
        </p:nvSpPr>
        <p:spPr>
          <a:xfrm>
            <a:off x="6207559" y="210125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8012338" y="579860"/>
            <a:ext cx="2613089" cy="2613088"/>
            <a:chOff x="8012338" y="579860"/>
            <a:chExt cx="2613089" cy="2613088"/>
          </a:xfrm>
        </p:grpSpPr>
        <p:sp>
          <p:nvSpPr>
            <p:cNvPr id="141" name="Freeform 140"/>
            <p:cNvSpPr/>
            <p:nvPr/>
          </p:nvSpPr>
          <p:spPr>
            <a:xfrm>
              <a:off x="8012338" y="579860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2" name="Octagon 141"/>
            <p:cNvSpPr/>
            <p:nvPr/>
          </p:nvSpPr>
          <p:spPr>
            <a:xfrm>
              <a:off x="8275301" y="853645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3" name="Octagon 16"/>
            <p:cNvSpPr/>
            <p:nvPr/>
          </p:nvSpPr>
          <p:spPr>
            <a:xfrm>
              <a:off x="8516949" y="853645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4" name="Oval 143"/>
            <p:cNvSpPr/>
            <p:nvPr/>
          </p:nvSpPr>
          <p:spPr>
            <a:xfrm>
              <a:off x="8516949" y="1062791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7" name="Rounded Rectangle 136"/>
            <p:cNvSpPr/>
            <p:nvPr/>
          </p:nvSpPr>
          <p:spPr>
            <a:xfrm>
              <a:off x="8606055" y="1176571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38" name="Rounded Rectangle 137"/>
            <p:cNvSpPr/>
            <p:nvPr/>
          </p:nvSpPr>
          <p:spPr>
            <a:xfrm>
              <a:off x="9347672" y="1176571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9" name="Rounded Rectangle 138"/>
            <p:cNvSpPr/>
            <p:nvPr/>
          </p:nvSpPr>
          <p:spPr>
            <a:xfrm>
              <a:off x="8606055" y="1918520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40" name="Rounded Rectangle 139"/>
            <p:cNvSpPr/>
            <p:nvPr/>
          </p:nvSpPr>
          <p:spPr>
            <a:xfrm>
              <a:off x="9347672" y="1918520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cxnSp>
          <p:nvCxnSpPr>
            <p:cNvPr id="60" name="Straight Connector 59"/>
            <p:cNvCxnSpPr>
              <a:stCxn id="78" idx="4"/>
              <a:endCxn id="79" idx="0"/>
            </p:cNvCxnSpPr>
            <p:nvPr/>
          </p:nvCxnSpPr>
          <p:spPr>
            <a:xfrm flipH="1">
              <a:off x="8936105" y="1651819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78" idx="5"/>
              <a:endCxn id="80" idx="1"/>
            </p:cNvCxnSpPr>
            <p:nvPr/>
          </p:nvCxnSpPr>
          <p:spPr>
            <a:xfrm>
              <a:off x="9050534" y="1610170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78" idx="6"/>
              <a:endCxn id="81" idx="2"/>
            </p:cNvCxnSpPr>
            <p:nvPr/>
          </p:nvCxnSpPr>
          <p:spPr>
            <a:xfrm>
              <a:off x="9092183" y="1509619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8807783" y="1367419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9" name="Oval 78"/>
            <p:cNvSpPr/>
            <p:nvPr/>
          </p:nvSpPr>
          <p:spPr>
            <a:xfrm>
              <a:off x="8793905" y="210125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0" name="Oval 79"/>
            <p:cNvSpPr/>
            <p:nvPr/>
          </p:nvSpPr>
          <p:spPr>
            <a:xfrm>
              <a:off x="9545583" y="209598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1" name="Oval 80"/>
            <p:cNvSpPr/>
            <p:nvPr/>
          </p:nvSpPr>
          <p:spPr>
            <a:xfrm>
              <a:off x="9545583" y="137906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cxnSp>
        <p:nvCxnSpPr>
          <p:cNvPr id="82" name="Straight Connector 81"/>
          <p:cNvCxnSpPr>
            <a:stCxn id="87" idx="2"/>
            <a:endCxn id="84" idx="6"/>
          </p:cNvCxnSpPr>
          <p:nvPr/>
        </p:nvCxnSpPr>
        <p:spPr>
          <a:xfrm flipH="1" flipV="1">
            <a:off x="5733270" y="1510722"/>
            <a:ext cx="329299" cy="1241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5448870" y="136852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5" name="Straight Connector 84"/>
          <p:cNvCxnSpPr>
            <a:stCxn id="87" idx="7"/>
            <a:endCxn id="86" idx="3"/>
          </p:cNvCxnSpPr>
          <p:nvPr/>
        </p:nvCxnSpPr>
        <p:spPr>
          <a:xfrm flipV="1">
            <a:off x="6305320" y="1502465"/>
            <a:ext cx="63116" cy="318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>
            <a:off x="6326787" y="125971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7" name="Oval 86"/>
          <p:cNvSpPr/>
          <p:nvPr/>
        </p:nvSpPr>
        <p:spPr>
          <a:xfrm>
            <a:off x="6062569" y="149267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3" name="Group 2"/>
          <p:cNvGrpSpPr/>
          <p:nvPr/>
        </p:nvGrpSpPr>
        <p:grpSpPr>
          <a:xfrm>
            <a:off x="1296785" y="579860"/>
            <a:ext cx="2613089" cy="2613088"/>
            <a:chOff x="1296785" y="579860"/>
            <a:chExt cx="2613089" cy="2613088"/>
          </a:xfrm>
        </p:grpSpPr>
        <p:sp>
          <p:nvSpPr>
            <p:cNvPr id="95" name="Freeform 94"/>
            <p:cNvSpPr/>
            <p:nvPr/>
          </p:nvSpPr>
          <p:spPr>
            <a:xfrm>
              <a:off x="1296785" y="579860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96" name="Octagon 95"/>
            <p:cNvSpPr/>
            <p:nvPr/>
          </p:nvSpPr>
          <p:spPr>
            <a:xfrm>
              <a:off x="1559748" y="853645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7" name="Octagon 16"/>
            <p:cNvSpPr/>
            <p:nvPr/>
          </p:nvSpPr>
          <p:spPr>
            <a:xfrm>
              <a:off x="1801396" y="853645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4" name="Oval 123"/>
            <p:cNvSpPr/>
            <p:nvPr/>
          </p:nvSpPr>
          <p:spPr>
            <a:xfrm>
              <a:off x="1801396" y="1062791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1890502" y="1176571"/>
              <a:ext cx="1416559" cy="1417223"/>
              <a:chOff x="1753933" y="2029826"/>
              <a:chExt cx="1416559" cy="1417223"/>
            </a:xfrm>
          </p:grpSpPr>
          <p:sp>
            <p:nvSpPr>
              <p:cNvPr id="91" name="Rounded Rectangle 90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  <p:cxnSp>
          <p:nvCxnSpPr>
            <p:cNvPr id="58" name="Straight Connector 57"/>
            <p:cNvCxnSpPr>
              <a:stCxn id="75" idx="2"/>
              <a:endCxn id="88" idx="6"/>
            </p:cNvCxnSpPr>
            <p:nvPr/>
          </p:nvCxnSpPr>
          <p:spPr>
            <a:xfrm flipH="1">
              <a:off x="2375589" y="1506570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75" idx="3"/>
              <a:endCxn id="73" idx="7"/>
            </p:cNvCxnSpPr>
            <p:nvPr/>
          </p:nvCxnSpPr>
          <p:spPr>
            <a:xfrm flipH="1">
              <a:off x="2335785" y="1607121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2093034" y="209598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4" name="Oval 73"/>
            <p:cNvSpPr/>
            <p:nvPr/>
          </p:nvSpPr>
          <p:spPr>
            <a:xfrm>
              <a:off x="2819834" y="210920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5" name="Oval 74"/>
            <p:cNvSpPr/>
            <p:nvPr/>
          </p:nvSpPr>
          <p:spPr>
            <a:xfrm>
              <a:off x="2828145" y="136437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2091189" y="138342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cxnSp>
        <p:nvCxnSpPr>
          <p:cNvPr id="54" name="Straight Connector 53"/>
          <p:cNvCxnSpPr>
            <a:stCxn id="78" idx="2"/>
            <a:endCxn id="77" idx="6"/>
          </p:cNvCxnSpPr>
          <p:nvPr/>
        </p:nvCxnSpPr>
        <p:spPr>
          <a:xfrm flipH="1">
            <a:off x="6491959" y="1509619"/>
            <a:ext cx="2315824" cy="7338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76" idx="2"/>
            <a:endCxn id="75" idx="6"/>
          </p:cNvCxnSpPr>
          <p:nvPr/>
        </p:nvCxnSpPr>
        <p:spPr>
          <a:xfrm flipH="1" flipV="1">
            <a:off x="3112545" y="1506570"/>
            <a:ext cx="2328393" cy="71840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76" idx="2"/>
            <a:endCxn id="74" idx="6"/>
          </p:cNvCxnSpPr>
          <p:nvPr/>
        </p:nvCxnSpPr>
        <p:spPr>
          <a:xfrm flipH="1">
            <a:off x="3104234" y="2224975"/>
            <a:ext cx="2336704" cy="2642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Bildobjekt 60">
            <a:extLst>
              <a:ext uri="{FF2B5EF4-FFF2-40B4-BE49-F238E27FC236}">
                <a16:creationId xmlns:a16="http://schemas.microsoft.com/office/drawing/2014/main" id="{B5A3146A-1D1E-4E4C-BD44-47857EEAA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5162" y="3677132"/>
            <a:ext cx="3070303" cy="3180868"/>
          </a:xfrm>
          <a:prstGeom prst="rect">
            <a:avLst/>
          </a:prstGeom>
        </p:spPr>
      </p:pic>
      <p:sp>
        <p:nvSpPr>
          <p:cNvPr id="62" name="Title 1">
            <a:extLst>
              <a:ext uri="{FF2B5EF4-FFF2-40B4-BE49-F238E27FC236}">
                <a16:creationId xmlns:a16="http://schemas.microsoft.com/office/drawing/2014/main" id="{482DB77A-71C6-7E4F-8F58-C62930E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0254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800" b="1" dirty="0" err="1">
                <a:latin typeface="Lobster" pitchFamily="2" charset="77"/>
              </a:rPr>
              <a:t>Scale</a:t>
            </a:r>
            <a:r>
              <a:rPr lang="sv-SE" sz="8800" b="1" dirty="0">
                <a:latin typeface="Lobster" pitchFamily="2" charset="77"/>
              </a:rPr>
              <a:t> </a:t>
            </a:r>
            <a:r>
              <a:rPr lang="sv-SE" sz="8800" b="1" dirty="0" err="1">
                <a:latin typeface="Lobster" pitchFamily="2" charset="77"/>
              </a:rPr>
              <a:t>Out</a:t>
            </a:r>
            <a:endParaRPr lang="sv-SE" sz="8800" b="1" dirty="0">
              <a:latin typeface="Lobster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9023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995126" y="2966923"/>
            <a:ext cx="8358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Services, HTTP or </a:t>
            </a:r>
            <a:r>
              <a:rPr lang="sv-SE" sz="2400" b="1" i="1" dirty="0" err="1">
                <a:solidFill>
                  <a:srgbClr val="FFE699"/>
                </a:solidFill>
              </a:rPr>
              <a:t>gRPC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Queues</a:t>
            </a:r>
            <a:r>
              <a:rPr lang="sv-SE" sz="2400" b="1" i="1" dirty="0">
                <a:solidFill>
                  <a:srgbClr val="FFE699"/>
                </a:solidFill>
              </a:rPr>
              <a:t> and logs, </a:t>
            </a:r>
            <a:r>
              <a:rPr lang="sv-SE" sz="2400" b="1" i="1" dirty="0" err="1">
                <a:solidFill>
                  <a:srgbClr val="FFE699"/>
                </a:solidFill>
              </a:rPr>
              <a:t>Rabbit</a:t>
            </a:r>
            <a:r>
              <a:rPr lang="sv-SE" sz="2400" b="1" i="1" dirty="0">
                <a:solidFill>
                  <a:srgbClr val="FFE699"/>
                </a:solidFill>
              </a:rPr>
              <a:t> MQ or Kafka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1825591"/>
            <a:ext cx="10515600" cy="1006429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6600" dirty="0" err="1">
                <a:latin typeface="Lobster" pitchFamily="2" charset="77"/>
              </a:rPr>
              <a:t>How</a:t>
            </a:r>
            <a:r>
              <a:rPr lang="sv-SE" sz="6600" dirty="0">
                <a:latin typeface="Lobster" pitchFamily="2" charset="77"/>
              </a:rPr>
              <a:t> do </a:t>
            </a:r>
            <a:r>
              <a:rPr lang="sv-SE" sz="6600" dirty="0" err="1">
                <a:latin typeface="Lobster" pitchFamily="2" charset="77"/>
              </a:rPr>
              <a:t>you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scale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out</a:t>
            </a:r>
            <a:r>
              <a:rPr lang="sv-SE" sz="6600" dirty="0">
                <a:latin typeface="Lobster" pitchFamily="2" charset="77"/>
              </a:rPr>
              <a:t> in .</a:t>
            </a:r>
            <a:r>
              <a:rPr lang="sv-SE" sz="6600" dirty="0" err="1">
                <a:latin typeface="Lobster" pitchFamily="2" charset="77"/>
              </a:rPr>
              <a:t>net</a:t>
            </a:r>
            <a:r>
              <a:rPr lang="sv-SE" sz="6600" dirty="0">
                <a:latin typeface="Lobster" pitchFamily="2" charset="77"/>
              </a:rPr>
              <a:t> ?</a:t>
            </a:r>
            <a:endParaRPr lang="sv-SE" sz="6600" b="1" dirty="0">
              <a:latin typeface="Lobster" pitchFamily="2" charset="7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0049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grpSp>
        <p:nvGrpSpPr>
          <p:cNvPr id="2" name="Group 1"/>
          <p:cNvGrpSpPr/>
          <p:nvPr/>
        </p:nvGrpSpPr>
        <p:grpSpPr>
          <a:xfrm>
            <a:off x="1300106" y="4015724"/>
            <a:ext cx="2613089" cy="2613088"/>
            <a:chOff x="1305186" y="3896975"/>
            <a:chExt cx="2613089" cy="2613088"/>
          </a:xfrm>
        </p:grpSpPr>
        <p:sp>
          <p:nvSpPr>
            <p:cNvPr id="102" name="Freeform 101"/>
            <p:cNvSpPr/>
            <p:nvPr/>
          </p:nvSpPr>
          <p:spPr>
            <a:xfrm>
              <a:off x="1305186" y="3896975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811434 w 2613089"/>
                <a:gd name="connsiteY3" fmla="*/ 0 h 2613088"/>
                <a:gd name="connsiteX4" fmla="*/ 1936421 w 2613089"/>
                <a:gd name="connsiteY4" fmla="*/ 273785 h 2613088"/>
                <a:gd name="connsiteX5" fmla="*/ 2108477 w 2613089"/>
                <a:gd name="connsiteY5" fmla="*/ 273785 h 2613088"/>
                <a:gd name="connsiteX6" fmla="*/ 2350125 w 2613089"/>
                <a:gd name="connsiteY6" fmla="*/ 515433 h 2613088"/>
                <a:gd name="connsiteX7" fmla="*/ 2350125 w 2613089"/>
                <a:gd name="connsiteY7" fmla="*/ 681605 h 2613088"/>
                <a:gd name="connsiteX8" fmla="*/ 2613087 w 2613089"/>
                <a:gd name="connsiteY8" fmla="*/ 801651 h 2613088"/>
                <a:gd name="connsiteX9" fmla="*/ 2350125 w 2613089"/>
                <a:gd name="connsiteY9" fmla="*/ 921697 h 2613088"/>
                <a:gd name="connsiteX10" fmla="*/ 2350125 w 2613089"/>
                <a:gd name="connsiteY10" fmla="*/ 1018199 h 2613088"/>
                <a:gd name="connsiteX11" fmla="*/ 2613086 w 2613089"/>
                <a:gd name="connsiteY11" fmla="*/ 1138245 h 2613088"/>
                <a:gd name="connsiteX12" fmla="*/ 2350125 w 2613089"/>
                <a:gd name="connsiteY12" fmla="*/ 1258291 h 2613088"/>
                <a:gd name="connsiteX13" fmla="*/ 2350125 w 2613089"/>
                <a:gd name="connsiteY13" fmla="*/ 1354792 h 2613088"/>
                <a:gd name="connsiteX14" fmla="*/ 2613088 w 2613089"/>
                <a:gd name="connsiteY14" fmla="*/ 1474839 h 2613088"/>
                <a:gd name="connsiteX15" fmla="*/ 2350125 w 2613089"/>
                <a:gd name="connsiteY15" fmla="*/ 1594886 h 2613088"/>
                <a:gd name="connsiteX16" fmla="*/ 2350125 w 2613089"/>
                <a:gd name="connsiteY16" fmla="*/ 1691386 h 2613088"/>
                <a:gd name="connsiteX17" fmla="*/ 2613089 w 2613089"/>
                <a:gd name="connsiteY17" fmla="*/ 1811433 h 2613088"/>
                <a:gd name="connsiteX18" fmla="*/ 2350125 w 2613089"/>
                <a:gd name="connsiteY18" fmla="*/ 1931480 h 2613088"/>
                <a:gd name="connsiteX19" fmla="*/ 2350125 w 2613089"/>
                <a:gd name="connsiteY19" fmla="*/ 2095214 h 2613088"/>
                <a:gd name="connsiteX20" fmla="*/ 2108477 w 2613089"/>
                <a:gd name="connsiteY20" fmla="*/ 2336862 h 2613088"/>
                <a:gd name="connsiteX21" fmla="*/ 1937535 w 2613089"/>
                <a:gd name="connsiteY21" fmla="*/ 2336862 h 2613088"/>
                <a:gd name="connsiteX22" fmla="*/ 1811434 w 2613089"/>
                <a:gd name="connsiteY22" fmla="*/ 2613086 h 2613088"/>
                <a:gd name="connsiteX23" fmla="*/ 1685334 w 2613089"/>
                <a:gd name="connsiteY23" fmla="*/ 2336862 h 2613088"/>
                <a:gd name="connsiteX24" fmla="*/ 1600940 w 2613089"/>
                <a:gd name="connsiteY24" fmla="*/ 2336862 h 2613088"/>
                <a:gd name="connsiteX25" fmla="*/ 1474840 w 2613089"/>
                <a:gd name="connsiteY25" fmla="*/ 2613085 h 2613088"/>
                <a:gd name="connsiteX26" fmla="*/ 1348740 w 2613089"/>
                <a:gd name="connsiteY26" fmla="*/ 2336862 h 2613088"/>
                <a:gd name="connsiteX27" fmla="*/ 1264347 w 2613089"/>
                <a:gd name="connsiteY27" fmla="*/ 2336862 h 2613088"/>
                <a:gd name="connsiteX28" fmla="*/ 1138246 w 2613089"/>
                <a:gd name="connsiteY28" fmla="*/ 2613087 h 2613088"/>
                <a:gd name="connsiteX29" fmla="*/ 1012145 w 2613089"/>
                <a:gd name="connsiteY29" fmla="*/ 2336862 h 2613088"/>
                <a:gd name="connsiteX30" fmla="*/ 504611 w 2613089"/>
                <a:gd name="connsiteY30" fmla="*/ 2336862 h 2613088"/>
                <a:gd name="connsiteX31" fmla="*/ 262963 w 2613089"/>
                <a:gd name="connsiteY31" fmla="*/ 2095214 h 2613088"/>
                <a:gd name="connsiteX32" fmla="*/ 262963 w 2613089"/>
                <a:gd name="connsiteY32" fmla="*/ 1931479 h 2613088"/>
                <a:gd name="connsiteX33" fmla="*/ 2 w 2613089"/>
                <a:gd name="connsiteY33" fmla="*/ 1811433 h 2613088"/>
                <a:gd name="connsiteX34" fmla="*/ 262963 w 2613089"/>
                <a:gd name="connsiteY34" fmla="*/ 1691387 h 2613088"/>
                <a:gd name="connsiteX35" fmla="*/ 262963 w 2613089"/>
                <a:gd name="connsiteY35" fmla="*/ 1594884 h 2613088"/>
                <a:gd name="connsiteX36" fmla="*/ 3 w 2613089"/>
                <a:gd name="connsiteY36" fmla="*/ 1474839 h 2613088"/>
                <a:gd name="connsiteX37" fmla="*/ 262963 w 2613089"/>
                <a:gd name="connsiteY37" fmla="*/ 1354794 h 2613088"/>
                <a:gd name="connsiteX38" fmla="*/ 262963 w 2613089"/>
                <a:gd name="connsiteY38" fmla="*/ 1258291 h 2613088"/>
                <a:gd name="connsiteX39" fmla="*/ 1 w 2613089"/>
                <a:gd name="connsiteY39" fmla="*/ 1138245 h 2613088"/>
                <a:gd name="connsiteX40" fmla="*/ 262963 w 2613089"/>
                <a:gd name="connsiteY40" fmla="*/ 1018199 h 2613088"/>
                <a:gd name="connsiteX41" fmla="*/ 262963 w 2613089"/>
                <a:gd name="connsiteY41" fmla="*/ 921698 h 2613088"/>
                <a:gd name="connsiteX42" fmla="*/ 0 w 2613089"/>
                <a:gd name="connsiteY42" fmla="*/ 801651 h 2613088"/>
                <a:gd name="connsiteX43" fmla="*/ 262963 w 2613089"/>
                <a:gd name="connsiteY43" fmla="*/ 681604 h 2613088"/>
                <a:gd name="connsiteX44" fmla="*/ 262963 w 2613089"/>
                <a:gd name="connsiteY44" fmla="*/ 515433 h 2613088"/>
                <a:gd name="connsiteX45" fmla="*/ 504611 w 2613089"/>
                <a:gd name="connsiteY45" fmla="*/ 273785 h 2613088"/>
                <a:gd name="connsiteX46" fmla="*/ 676666 w 2613089"/>
                <a:gd name="connsiteY46" fmla="*/ 273785 h 2613088"/>
                <a:gd name="connsiteX47" fmla="*/ 801652 w 2613089"/>
                <a:gd name="connsiteY47" fmla="*/ 2 h 2613088"/>
                <a:gd name="connsiteX48" fmla="*/ 926638 w 2613089"/>
                <a:gd name="connsiteY48" fmla="*/ 273785 h 2613088"/>
                <a:gd name="connsiteX49" fmla="*/ 1013261 w 2613089"/>
                <a:gd name="connsiteY49" fmla="*/ 273785 h 2613088"/>
                <a:gd name="connsiteX50" fmla="*/ 1138246 w 2613089"/>
                <a:gd name="connsiteY50" fmla="*/ 3 h 2613088"/>
                <a:gd name="connsiteX51" fmla="*/ 1263232 w 2613089"/>
                <a:gd name="connsiteY51" fmla="*/ 273785 h 2613088"/>
                <a:gd name="connsiteX52" fmla="*/ 1349854 w 2613089"/>
                <a:gd name="connsiteY52" fmla="*/ 273785 h 2613088"/>
                <a:gd name="connsiteX53" fmla="*/ 1474840 w 2613089"/>
                <a:gd name="connsiteY53" fmla="*/ 1 h 2613088"/>
                <a:gd name="connsiteX54" fmla="*/ 1599826 w 2613089"/>
                <a:gd name="connsiteY54" fmla="*/ 273785 h 2613088"/>
                <a:gd name="connsiteX55" fmla="*/ 1686448 w 2613089"/>
                <a:gd name="connsiteY55" fmla="*/ 273785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811434" y="0"/>
                  </a:moveTo>
                  <a:lnTo>
                    <a:pt x="1936421" y="273785"/>
                  </a:lnTo>
                  <a:lnTo>
                    <a:pt x="2108477" y="273785"/>
                  </a:lnTo>
                  <a:lnTo>
                    <a:pt x="2350125" y="515433"/>
                  </a:lnTo>
                  <a:lnTo>
                    <a:pt x="2350125" y="681605"/>
                  </a:lnTo>
                  <a:lnTo>
                    <a:pt x="2613087" y="801651"/>
                  </a:lnTo>
                  <a:lnTo>
                    <a:pt x="2350125" y="921697"/>
                  </a:lnTo>
                  <a:lnTo>
                    <a:pt x="2350125" y="1018199"/>
                  </a:lnTo>
                  <a:lnTo>
                    <a:pt x="2613086" y="1138245"/>
                  </a:lnTo>
                  <a:lnTo>
                    <a:pt x="2350125" y="1258291"/>
                  </a:lnTo>
                  <a:lnTo>
                    <a:pt x="2350125" y="1354792"/>
                  </a:lnTo>
                  <a:lnTo>
                    <a:pt x="2613088" y="1474839"/>
                  </a:lnTo>
                  <a:lnTo>
                    <a:pt x="2350125" y="1594886"/>
                  </a:lnTo>
                  <a:lnTo>
                    <a:pt x="2350125" y="1691386"/>
                  </a:lnTo>
                  <a:lnTo>
                    <a:pt x="2613089" y="1811433"/>
                  </a:lnTo>
                  <a:lnTo>
                    <a:pt x="2350125" y="1931480"/>
                  </a:lnTo>
                  <a:lnTo>
                    <a:pt x="2350125" y="2095214"/>
                  </a:lnTo>
                  <a:lnTo>
                    <a:pt x="2108477" y="2336862"/>
                  </a:lnTo>
                  <a:lnTo>
                    <a:pt x="1937535" y="2336862"/>
                  </a:lnTo>
                  <a:lnTo>
                    <a:pt x="1811434" y="2613086"/>
                  </a:lnTo>
                  <a:lnTo>
                    <a:pt x="1685334" y="2336862"/>
                  </a:lnTo>
                  <a:lnTo>
                    <a:pt x="1600940" y="2336862"/>
                  </a:lnTo>
                  <a:lnTo>
                    <a:pt x="1474840" y="2613085"/>
                  </a:lnTo>
                  <a:lnTo>
                    <a:pt x="1348740" y="2336862"/>
                  </a:lnTo>
                  <a:lnTo>
                    <a:pt x="1264347" y="2336862"/>
                  </a:lnTo>
                  <a:lnTo>
                    <a:pt x="1138246" y="2613087"/>
                  </a:lnTo>
                  <a:lnTo>
                    <a:pt x="1012145" y="2336862"/>
                  </a:lnTo>
                  <a:lnTo>
                    <a:pt x="504611" y="2336862"/>
                  </a:lnTo>
                  <a:lnTo>
                    <a:pt x="262963" y="2095214"/>
                  </a:lnTo>
                  <a:lnTo>
                    <a:pt x="262963" y="1931479"/>
                  </a:lnTo>
                  <a:lnTo>
                    <a:pt x="2" y="1811433"/>
                  </a:lnTo>
                  <a:lnTo>
                    <a:pt x="262963" y="1691387"/>
                  </a:lnTo>
                  <a:lnTo>
                    <a:pt x="262963" y="1594884"/>
                  </a:lnTo>
                  <a:lnTo>
                    <a:pt x="3" y="1474839"/>
                  </a:lnTo>
                  <a:lnTo>
                    <a:pt x="262963" y="1354794"/>
                  </a:lnTo>
                  <a:lnTo>
                    <a:pt x="262963" y="1258291"/>
                  </a:lnTo>
                  <a:lnTo>
                    <a:pt x="1" y="1138245"/>
                  </a:lnTo>
                  <a:lnTo>
                    <a:pt x="262963" y="1018199"/>
                  </a:lnTo>
                  <a:lnTo>
                    <a:pt x="262963" y="921698"/>
                  </a:lnTo>
                  <a:lnTo>
                    <a:pt x="0" y="801651"/>
                  </a:lnTo>
                  <a:lnTo>
                    <a:pt x="262963" y="681604"/>
                  </a:lnTo>
                  <a:lnTo>
                    <a:pt x="262963" y="515433"/>
                  </a:lnTo>
                  <a:lnTo>
                    <a:pt x="504611" y="273785"/>
                  </a:lnTo>
                  <a:lnTo>
                    <a:pt x="676666" y="273785"/>
                  </a:lnTo>
                  <a:lnTo>
                    <a:pt x="801652" y="2"/>
                  </a:lnTo>
                  <a:lnTo>
                    <a:pt x="926638" y="273785"/>
                  </a:lnTo>
                  <a:lnTo>
                    <a:pt x="1013261" y="273785"/>
                  </a:lnTo>
                  <a:lnTo>
                    <a:pt x="1138246" y="3"/>
                  </a:lnTo>
                  <a:lnTo>
                    <a:pt x="1263232" y="273785"/>
                  </a:lnTo>
                  <a:lnTo>
                    <a:pt x="1349854" y="273785"/>
                  </a:lnTo>
                  <a:lnTo>
                    <a:pt x="1474840" y="1"/>
                  </a:lnTo>
                  <a:lnTo>
                    <a:pt x="1599826" y="273785"/>
                  </a:lnTo>
                  <a:lnTo>
                    <a:pt x="1686448" y="273785"/>
                  </a:lnTo>
                  <a:close/>
                </a:path>
              </a:pathLst>
            </a:custGeom>
            <a:solidFill>
              <a:srgbClr val="2E2E2E">
                <a:alpha val="23000"/>
              </a:srgb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892940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2634557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1892940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6" name="Rounded Rectangle 105"/>
            <p:cNvSpPr/>
            <p:nvPr/>
          </p:nvSpPr>
          <p:spPr>
            <a:xfrm>
              <a:off x="2634557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009696" y="4016945"/>
            <a:ext cx="2613089" cy="2613088"/>
            <a:chOff x="4662738" y="3954548"/>
            <a:chExt cx="2613089" cy="2613088"/>
          </a:xfrm>
        </p:grpSpPr>
        <p:grpSp>
          <p:nvGrpSpPr>
            <p:cNvPr id="38" name="Group 3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rgbClr val="FFC021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52" name="Octagon 51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3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48" name="Rounded Rectangle 47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9" name="Rounded Rectangle 48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50" name="Rounded Rectangle 49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4669056" y="4016945"/>
            <a:ext cx="2613089" cy="2613088"/>
            <a:chOff x="4662738" y="3954548"/>
            <a:chExt cx="2613089" cy="2613088"/>
          </a:xfrm>
        </p:grpSpPr>
        <p:grpSp>
          <p:nvGrpSpPr>
            <p:cNvPr id="56" name="Group 55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8" name="Freeform 67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rgbClr val="FFC021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9" name="Octagon 68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0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61" name="Rounded Rectangle 6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6" name="Rounded Rectangle 65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7" name="Rounded Rectangle 66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2088547" y="4696799"/>
            <a:ext cx="7738794" cy="1133888"/>
            <a:chOff x="2093627" y="4578050"/>
            <a:chExt cx="7738794" cy="1133888"/>
          </a:xfrm>
        </p:grpSpPr>
        <p:cxnSp>
          <p:nvCxnSpPr>
            <p:cNvPr id="59" name="Straight Connector 58"/>
            <p:cNvCxnSpPr>
              <a:stCxn id="86" idx="2"/>
              <a:endCxn id="85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84" idx="2"/>
              <a:endCxn id="83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84" idx="2"/>
              <a:endCxn id="82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91" idx="4"/>
              <a:endCxn id="84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83" idx="2"/>
              <a:endCxn id="95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83" idx="3"/>
              <a:endCxn id="8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6" idx="4"/>
              <a:endCxn id="87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6" idx="5"/>
              <a:endCxn id="88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91" idx="5"/>
              <a:endCxn id="85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86" idx="6"/>
              <a:endCxn id="89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7" name="Oval 86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9" name="Oval 88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0" name="Straight Connector 89"/>
            <p:cNvCxnSpPr>
              <a:stCxn id="94" idx="2"/>
              <a:endCxn id="91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2" name="Straight Connector 91"/>
            <p:cNvCxnSpPr>
              <a:stCxn id="94" idx="7"/>
              <a:endCxn id="93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5" name="Oval 94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2" name="Freeform 41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E817295F-E80D-5C4F-BD93-668BBD6AD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78122" y="-1705302"/>
            <a:ext cx="8565081" cy="5151088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794819" y="2025097"/>
            <a:ext cx="1077136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 err="1"/>
              <a:t>Scale</a:t>
            </a:r>
            <a:r>
              <a:rPr lang="sv-SE" sz="4400" b="1" dirty="0"/>
              <a:t> </a:t>
            </a:r>
            <a:r>
              <a:rPr lang="sv-SE" sz="4400" b="1" dirty="0" err="1"/>
              <a:t>up</a:t>
            </a:r>
            <a:r>
              <a:rPr lang="sv-SE" sz="4400" b="1" dirty="0"/>
              <a:t> and </a:t>
            </a:r>
            <a:r>
              <a:rPr lang="sv-SE" sz="4400" b="1" dirty="0" err="1"/>
              <a:t>out</a:t>
            </a:r>
            <a:r>
              <a:rPr lang="sv-SE" sz="4400" b="1" dirty="0"/>
              <a:t> </a:t>
            </a:r>
            <a:r>
              <a:rPr lang="sv-SE" sz="4400" b="1" dirty="0" err="1"/>
              <a:t>are</a:t>
            </a:r>
            <a:r>
              <a:rPr lang="sv-SE" sz="4400" b="1" dirty="0"/>
              <a:t> </a:t>
            </a:r>
            <a:r>
              <a:rPr lang="sv-SE" sz="4400" b="1" dirty="0" err="1"/>
              <a:t>essentially</a:t>
            </a:r>
            <a:r>
              <a:rPr lang="sv-SE" sz="4400" b="1" dirty="0"/>
              <a:t> the same</a:t>
            </a:r>
          </a:p>
          <a:p>
            <a:pPr algn="ctr"/>
            <a:r>
              <a:rPr lang="sv-SE" sz="1600" b="1" dirty="0" err="1"/>
              <a:t>That</a:t>
            </a:r>
            <a:r>
              <a:rPr lang="sv-SE" sz="1600" b="1" dirty="0"/>
              <a:t> is; </a:t>
            </a:r>
            <a:r>
              <a:rPr lang="sv-SE" sz="1600" b="1" dirty="0" err="1"/>
              <a:t>we</a:t>
            </a:r>
            <a:r>
              <a:rPr lang="sv-SE" sz="1600" b="1" dirty="0"/>
              <a:t> </a:t>
            </a:r>
            <a:r>
              <a:rPr lang="sv-SE" sz="1600" b="1" dirty="0" err="1"/>
              <a:t>want</a:t>
            </a:r>
            <a:r>
              <a:rPr lang="sv-SE" sz="1600" b="1" dirty="0"/>
              <a:t> to </a:t>
            </a:r>
            <a:r>
              <a:rPr lang="sv-SE" sz="1600" b="1" dirty="0" err="1"/>
              <a:t>execute</a:t>
            </a:r>
            <a:r>
              <a:rPr lang="sv-SE" sz="1600" b="1" dirty="0"/>
              <a:t> </a:t>
            </a:r>
            <a:r>
              <a:rPr lang="sv-SE" sz="1600" b="1" dirty="0" err="1"/>
              <a:t>code</a:t>
            </a:r>
            <a:r>
              <a:rPr lang="sv-SE" sz="1600" b="1" dirty="0"/>
              <a:t> ”</a:t>
            </a:r>
            <a:r>
              <a:rPr lang="sv-SE" sz="1600" b="1" dirty="0" err="1"/>
              <a:t>somewhere</a:t>
            </a:r>
            <a:r>
              <a:rPr lang="sv-SE" sz="1600" b="1" dirty="0"/>
              <a:t>”, on a </a:t>
            </a:r>
            <a:r>
              <a:rPr lang="sv-SE" sz="1600" b="1" dirty="0" err="1"/>
              <a:t>core</a:t>
            </a:r>
            <a:r>
              <a:rPr lang="sv-SE" sz="1600" b="1" dirty="0"/>
              <a:t>, on a </a:t>
            </a:r>
            <a:r>
              <a:rPr lang="sv-SE" sz="1600" b="1" dirty="0" err="1"/>
              <a:t>machine</a:t>
            </a:r>
            <a:r>
              <a:rPr lang="sv-SE" sz="1600" b="1" dirty="0"/>
              <a:t>, in a cluster.</a:t>
            </a:r>
          </a:p>
          <a:p>
            <a:endParaRPr lang="sv-SE" sz="1600" b="1" dirty="0"/>
          </a:p>
          <a:p>
            <a:pPr algn="ctr"/>
            <a:r>
              <a:rPr lang="sv-SE" sz="1600" b="1" dirty="0" err="1"/>
              <a:t>Why</a:t>
            </a:r>
            <a:r>
              <a:rPr lang="sv-SE" sz="1600" b="1" dirty="0"/>
              <a:t> </a:t>
            </a:r>
            <a:r>
              <a:rPr lang="sv-SE" sz="1600" b="1" dirty="0" err="1"/>
              <a:t>should</a:t>
            </a:r>
            <a:r>
              <a:rPr lang="sv-SE" sz="1600" b="1" dirty="0"/>
              <a:t> </a:t>
            </a:r>
            <a:r>
              <a:rPr lang="sv-SE" sz="1600" b="1" dirty="0" err="1"/>
              <a:t>we</a:t>
            </a:r>
            <a:r>
              <a:rPr lang="sv-SE" sz="1600" b="1" dirty="0"/>
              <a:t> </a:t>
            </a:r>
            <a:r>
              <a:rPr lang="sv-SE" sz="1600" b="1" dirty="0" err="1"/>
              <a:t>have</a:t>
            </a:r>
            <a:r>
              <a:rPr lang="sv-SE" sz="1600" b="1" dirty="0"/>
              <a:t> to </a:t>
            </a:r>
            <a:r>
              <a:rPr lang="sv-SE" sz="1600" b="1" dirty="0" err="1"/>
              <a:t>resort</a:t>
            </a:r>
            <a:r>
              <a:rPr lang="sv-SE" sz="1600" b="1" dirty="0"/>
              <a:t> to different </a:t>
            </a:r>
            <a:r>
              <a:rPr lang="sv-SE" sz="1600" b="1" dirty="0" err="1"/>
              <a:t>technologies</a:t>
            </a:r>
            <a:r>
              <a:rPr lang="sv-SE" sz="1600" b="1" dirty="0"/>
              <a:t> to </a:t>
            </a:r>
            <a:r>
              <a:rPr lang="sv-SE" sz="1600" b="1" dirty="0" err="1"/>
              <a:t>accomplish</a:t>
            </a:r>
            <a:r>
              <a:rPr lang="sv-SE" sz="1600" b="1" dirty="0"/>
              <a:t> the same </a:t>
            </a:r>
            <a:r>
              <a:rPr lang="sv-SE" sz="1600" b="1" dirty="0" err="1"/>
              <a:t>thing</a:t>
            </a:r>
            <a:r>
              <a:rPr lang="sv-SE" sz="16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0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Event thread"/>
          <p:cNvGrpSpPr/>
          <p:nvPr/>
        </p:nvGrpSpPr>
        <p:grpSpPr>
          <a:xfrm>
            <a:off x="920364" y="0"/>
            <a:ext cx="2804078" cy="6858000"/>
            <a:chOff x="935557" y="0"/>
            <a:chExt cx="2804078" cy="6858000"/>
          </a:xfrm>
        </p:grpSpPr>
        <p:grpSp>
          <p:nvGrpSpPr>
            <p:cNvPr id="2" name="Group 1"/>
            <p:cNvGrpSpPr/>
            <p:nvPr/>
          </p:nvGrpSpPr>
          <p:grpSpPr>
            <a:xfrm>
              <a:off x="935557" y="0"/>
              <a:ext cx="2804078" cy="6858000"/>
              <a:chOff x="935557" y="0"/>
              <a:chExt cx="2804078" cy="685800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938835" y="0"/>
                <a:ext cx="2800800" cy="685800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wn Arrow 4"/>
              <p:cNvSpPr/>
              <p:nvPr/>
            </p:nvSpPr>
            <p:spPr>
              <a:xfrm>
                <a:off x="935557" y="1047038"/>
                <a:ext cx="2801467" cy="4794318"/>
              </a:xfrm>
              <a:prstGeom prst="downArrow">
                <a:avLst>
                  <a:gd name="adj1" fmla="val 100000"/>
                  <a:gd name="adj2" fmla="val 44751"/>
                </a:avLst>
              </a:prstGeom>
              <a:solidFill>
                <a:srgbClr val="3F5E8B">
                  <a:alpha val="41000"/>
                </a:srgbClr>
              </a:solidFill>
              <a:ln w="1016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469907" y="1192479"/>
              <a:ext cx="1766959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Event-driven </a:t>
              </a:r>
              <a:r>
                <a:rPr lang="sv-SE" sz="1400" b="1" dirty="0" err="1"/>
                <a:t>thread</a:t>
              </a:r>
              <a:endParaRPr lang="sv-SE" sz="1400" b="1" dirty="0"/>
            </a:p>
          </p:txBody>
        </p:sp>
      </p:grpSp>
      <p:grpSp>
        <p:nvGrpSpPr>
          <p:cNvPr id="54" name="ActorRef"/>
          <p:cNvGrpSpPr/>
          <p:nvPr/>
        </p:nvGrpSpPr>
        <p:grpSpPr>
          <a:xfrm>
            <a:off x="4490592" y="2079731"/>
            <a:ext cx="4738905" cy="493646"/>
            <a:chOff x="4490592" y="2053151"/>
            <a:chExt cx="4738905" cy="493646"/>
          </a:xfrm>
          <a:solidFill>
            <a:srgbClr val="FF493E"/>
          </a:solidFill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grpFill/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7464352" y="2053151"/>
              <a:ext cx="1397311" cy="493646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PID</a:t>
              </a:r>
            </a:p>
          </p:txBody>
        </p:sp>
      </p:grpSp>
      <p:grpSp>
        <p:nvGrpSpPr>
          <p:cNvPr id="52" name="Actor"/>
          <p:cNvGrpSpPr/>
          <p:nvPr/>
        </p:nvGrpSpPr>
        <p:grpSpPr>
          <a:xfrm>
            <a:off x="1374781" y="1645697"/>
            <a:ext cx="1881151" cy="3101553"/>
            <a:chOff x="1374781" y="1645697"/>
            <a:chExt cx="1881151" cy="3101553"/>
          </a:xfrm>
          <a:solidFill>
            <a:srgbClr val="282828"/>
          </a:solidFill>
        </p:grpSpPr>
        <p:sp>
          <p:nvSpPr>
            <p:cNvPr id="6" name="Rounded Rectangle 5"/>
            <p:cNvSpPr/>
            <p:nvPr/>
          </p:nvSpPr>
          <p:spPr>
            <a:xfrm>
              <a:off x="1374781" y="1695266"/>
              <a:ext cx="1877270" cy="3051984"/>
            </a:xfrm>
            <a:prstGeom prst="roundRect">
              <a:avLst>
                <a:gd name="adj" fmla="val 1958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sv-SE" sz="1400" b="1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378662" y="1645697"/>
              <a:ext cx="1877270" cy="3051984"/>
            </a:xfrm>
            <a:prstGeom prst="roundRect">
              <a:avLst>
                <a:gd name="adj" fmla="val 1958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sz="1400" b="1" dirty="0" err="1"/>
                <a:t>Actor</a:t>
              </a:r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</p:txBody>
        </p:sp>
      </p:grpSp>
      <p:sp>
        <p:nvSpPr>
          <p:cNvPr id="31" name="State"/>
          <p:cNvSpPr/>
          <p:nvPr/>
        </p:nvSpPr>
        <p:spPr>
          <a:xfrm>
            <a:off x="1468706" y="3195169"/>
            <a:ext cx="1697182" cy="1368726"/>
          </a:xfrm>
          <a:prstGeom prst="roundRect">
            <a:avLst>
              <a:gd name="adj" fmla="val 3271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520924" y="3618112"/>
            <a:ext cx="1589659" cy="404126"/>
          </a:xfrm>
          <a:prstGeom prst="roundRect">
            <a:avLst>
              <a:gd name="adj" fmla="val 6176"/>
            </a:avLst>
          </a:prstGeom>
          <a:solidFill>
            <a:srgbClr val="FF928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Supervision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520923" y="4100412"/>
            <a:ext cx="1589659" cy="404126"/>
          </a:xfrm>
          <a:prstGeom prst="roundRect">
            <a:avLst>
              <a:gd name="adj" fmla="val 6176"/>
            </a:avLst>
          </a:prstGeom>
          <a:solidFill>
            <a:srgbClr val="FF928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659897" y="885917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0" name="Rounded Rectangle 39"/>
          <p:cNvSpPr/>
          <p:nvPr/>
        </p:nvSpPr>
        <p:spPr>
          <a:xfrm>
            <a:off x="3071847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08308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3737024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66792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>
                <a:solidFill>
                  <a:schemeClr val="tx1"/>
                </a:solidFill>
              </a:rPr>
              <a:t>Mailbox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84352" y="2178000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2" name="Behavior"/>
          <p:cNvSpPr/>
          <p:nvPr/>
        </p:nvSpPr>
        <p:spPr>
          <a:xfrm>
            <a:off x="146870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2735917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93780" y="1732582"/>
            <a:ext cx="1506773" cy="840795"/>
            <a:chOff x="5493780" y="1732582"/>
            <a:chExt cx="1506773" cy="840795"/>
          </a:xfrm>
          <a:effectLst/>
        </p:grpSpPr>
        <p:sp>
          <p:nvSpPr>
            <p:cNvPr id="46" name="Freeform 45"/>
            <p:cNvSpPr/>
            <p:nvPr/>
          </p:nvSpPr>
          <p:spPr>
            <a:xfrm>
              <a:off x="5493780" y="1732582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74174" y="2126343"/>
              <a:ext cx="9626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Transport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3228814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C -0.03255 -1.85185E-6 -0.0789 0.00255 -0.09349 0.00255 C -0.09336 0.03796 -0.09375 0.05671 -0.09375 0.08681 " pathEditMode="relative" rAng="0" ptsTypes="AAA">
                                      <p:cBhvr>
                                        <p:cTn id="5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4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-0.02748 -3.33333E-6 " pathEditMode="fixed" rAng="0" ptsTypes="AA">
                                      <p:cBhvr>
                                        <p:cTn id="6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7" y="0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85185E-6 L -0.0276 -3.33333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95833E-6 -2.96296E-6 L -0.02734 -2.96296E-6 " pathEditMode="fixed" rAng="0" ptsTypes="AA">
                                      <p:cBhvr>
                                        <p:cTn id="7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00324 L -0.46328 -0.00023 " pathEditMode="fixed" rAng="0" ptsTypes="AA">
                                      <p:cBhvr>
                                        <p:cTn id="7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8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37" grpId="0"/>
      <p:bldP spid="20" grpId="0" animBg="1"/>
      <p:bldP spid="20" grpId="1" animBg="1"/>
      <p:bldP spid="32" grpId="0" animBg="1"/>
      <p:bldP spid="39" grpId="0" animBg="1"/>
      <p:bldP spid="39" grpId="1" animBg="1"/>
      <p:bldP spid="39" grpId="2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FF9ABF-206D-BC4F-8F18-80B80C4A108A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Hello World Demo</a:t>
            </a:r>
          </a:p>
        </p:txBody>
      </p:sp>
    </p:spTree>
    <p:extLst>
      <p:ext uri="{BB962C8B-B14F-4D97-AF65-F5344CB8AC3E}">
        <p14:creationId xmlns:p14="http://schemas.microsoft.com/office/powerpoint/2010/main" val="22280805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572296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r>
              <a:rPr lang="sv-SE" sz="9600" dirty="0"/>
              <a:t>Design for failure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Dealing with, mitigating and preventing </a:t>
            </a:r>
            <a:r>
              <a:rPr lang="sv-SE" sz="4000" i="1" dirty="0" err="1">
                <a:latin typeface="+mn-lt"/>
              </a:rPr>
              <a:t>failures</a:t>
            </a:r>
            <a:r>
              <a:rPr lang="sv-SE" sz="4000" i="1" dirty="0">
                <a:latin typeface="+mn-lt"/>
              </a:rPr>
              <a:t>.</a:t>
            </a:r>
          </a:p>
        </p:txBody>
      </p:sp>
      <p:grpSp>
        <p:nvGrpSpPr>
          <p:cNvPr id="2" name="Grupp 1">
            <a:extLst>
              <a:ext uri="{FF2B5EF4-FFF2-40B4-BE49-F238E27FC236}">
                <a16:creationId xmlns:a16="http://schemas.microsoft.com/office/drawing/2014/main" id="{B138F006-C655-9544-B673-3A5ACC982BB2}"/>
              </a:ext>
            </a:extLst>
          </p:cNvPr>
          <p:cNvGrpSpPr/>
          <p:nvPr/>
        </p:nvGrpSpPr>
        <p:grpSpPr>
          <a:xfrm rot="900000">
            <a:off x="-242920" y="4578883"/>
            <a:ext cx="2682292" cy="2888349"/>
            <a:chOff x="1861689" y="4041974"/>
            <a:chExt cx="1780612" cy="1853345"/>
          </a:xfrm>
        </p:grpSpPr>
        <p:sp>
          <p:nvSpPr>
            <p:cNvPr id="5" name="Freeform 38">
              <a:extLst>
                <a:ext uri="{FF2B5EF4-FFF2-40B4-BE49-F238E27FC236}">
                  <a16:creationId xmlns:a16="http://schemas.microsoft.com/office/drawing/2014/main" id="{B05F4CA0-C9C1-6647-B93A-7A3520B55E77}"/>
                </a:ext>
              </a:extLst>
            </p:cNvPr>
            <p:cNvSpPr/>
            <p:nvPr/>
          </p:nvSpPr>
          <p:spPr>
            <a:xfrm>
              <a:off x="2835678" y="4140295"/>
              <a:ext cx="806623" cy="683742"/>
            </a:xfrm>
            <a:custGeom>
              <a:avLst/>
              <a:gdLst>
                <a:gd name="connsiteX0" fmla="*/ 341871 w 806623"/>
                <a:gd name="connsiteY0" fmla="*/ 0 h 683742"/>
                <a:gd name="connsiteX1" fmla="*/ 676796 w 806623"/>
                <a:gd name="connsiteY1" fmla="*/ 272972 h 683742"/>
                <a:gd name="connsiteX2" fmla="*/ 679304 w 806623"/>
                <a:gd name="connsiteY2" fmla="*/ 297850 h 683742"/>
                <a:gd name="connsiteX3" fmla="*/ 683741 w 806623"/>
                <a:gd name="connsiteY3" fmla="*/ 296954 h 683742"/>
                <a:gd name="connsiteX4" fmla="*/ 806623 w 806623"/>
                <a:gd name="connsiteY4" fmla="*/ 419836 h 683742"/>
                <a:gd name="connsiteX5" fmla="*/ 683741 w 806623"/>
                <a:gd name="connsiteY5" fmla="*/ 542718 h 683742"/>
                <a:gd name="connsiteX6" fmla="*/ 635910 w 806623"/>
                <a:gd name="connsiteY6" fmla="*/ 533062 h 683742"/>
                <a:gd name="connsiteX7" fmla="*/ 628165 w 806623"/>
                <a:gd name="connsiteY7" fmla="*/ 527840 h 683742"/>
                <a:gd name="connsiteX8" fmla="*/ 625356 w 806623"/>
                <a:gd name="connsiteY8" fmla="*/ 533015 h 683742"/>
                <a:gd name="connsiteX9" fmla="*/ 341871 w 806623"/>
                <a:gd name="connsiteY9" fmla="*/ 683742 h 683742"/>
                <a:gd name="connsiteX10" fmla="*/ 0 w 806623"/>
                <a:gd name="connsiteY10" fmla="*/ 341871 h 683742"/>
                <a:gd name="connsiteX11" fmla="*/ 341871 w 806623"/>
                <a:gd name="connsiteY11" fmla="*/ 0 h 68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6623" h="683742">
                  <a:moveTo>
                    <a:pt x="341871" y="0"/>
                  </a:moveTo>
                  <a:cubicBezTo>
                    <a:pt x="507080" y="0"/>
                    <a:pt x="644918" y="117187"/>
                    <a:pt x="676796" y="272972"/>
                  </a:cubicBezTo>
                  <a:lnTo>
                    <a:pt x="679304" y="297850"/>
                  </a:lnTo>
                  <a:lnTo>
                    <a:pt x="683741" y="296954"/>
                  </a:lnTo>
                  <a:cubicBezTo>
                    <a:pt x="751607" y="296954"/>
                    <a:pt x="806623" y="351970"/>
                    <a:pt x="806623" y="419836"/>
                  </a:cubicBezTo>
                  <a:cubicBezTo>
                    <a:pt x="806623" y="487702"/>
                    <a:pt x="751607" y="542718"/>
                    <a:pt x="683741" y="542718"/>
                  </a:cubicBezTo>
                  <a:cubicBezTo>
                    <a:pt x="666775" y="542718"/>
                    <a:pt x="650611" y="539280"/>
                    <a:pt x="635910" y="533062"/>
                  </a:cubicBezTo>
                  <a:lnTo>
                    <a:pt x="628165" y="527840"/>
                  </a:lnTo>
                  <a:lnTo>
                    <a:pt x="625356" y="533015"/>
                  </a:lnTo>
                  <a:cubicBezTo>
                    <a:pt x="563919" y="623953"/>
                    <a:pt x="459877" y="683742"/>
                    <a:pt x="341871" y="683742"/>
                  </a:cubicBezTo>
                  <a:cubicBezTo>
                    <a:pt x="153061" y="683742"/>
                    <a:pt x="0" y="530681"/>
                    <a:pt x="0" y="341871"/>
                  </a:cubicBezTo>
                  <a:cubicBezTo>
                    <a:pt x="0" y="153061"/>
                    <a:pt x="153061" y="0"/>
                    <a:pt x="341871" y="0"/>
                  </a:cubicBezTo>
                  <a:close/>
                </a:path>
              </a:pathLst>
            </a:custGeom>
            <a:solidFill>
              <a:srgbClr val="C00000"/>
            </a:solidFill>
            <a:ln w="25400">
              <a:solidFill>
                <a:schemeClr val="bg1"/>
              </a:solidFill>
            </a:ln>
            <a:effectLst>
              <a:innerShdw dist="38100" dir="18480000">
                <a:schemeClr val="tx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pic>
          <p:nvPicPr>
            <p:cNvPr id="6" name="Picture 1">
              <a:extLst>
                <a:ext uri="{FF2B5EF4-FFF2-40B4-BE49-F238E27FC236}">
                  <a16:creationId xmlns:a16="http://schemas.microsoft.com/office/drawing/2014/main" id="{A5D4BC32-CA52-BE4B-AAEE-114A9AED2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1689" y="4041974"/>
              <a:ext cx="1767993" cy="18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5955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Component</a:t>
            </a:r>
          </a:p>
        </p:txBody>
      </p:sp>
      <p:sp>
        <p:nvSpPr>
          <p:cNvPr id="30" name="Servicetekniker"/>
          <p:cNvSpPr/>
          <p:nvPr/>
        </p:nvSpPr>
        <p:spPr>
          <a:xfrm>
            <a:off x="2864449" y="80867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Website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Businesslogic</a:t>
            </a:r>
            <a:endParaRPr lang="sv-SE" sz="1400" b="1" dirty="0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4183629" y="240385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126524" y="240385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Error"/>
          <p:cNvGrpSpPr/>
          <p:nvPr/>
        </p:nvGrpSpPr>
        <p:grpSpPr>
          <a:xfrm>
            <a:off x="3902445" y="283389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cxnSp>
        <p:nvCxnSpPr>
          <p:cNvPr id="21" name="Straight Arrow Connector 20"/>
          <p:cNvCxnSpPr/>
          <p:nvPr/>
        </p:nvCxnSpPr>
        <p:spPr>
          <a:xfrm>
            <a:off x="4605392" y="4284276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576209" y="5214966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Error"/>
          <p:cNvGrpSpPr/>
          <p:nvPr/>
        </p:nvGrpSpPr>
        <p:grpSpPr>
          <a:xfrm>
            <a:off x="5383271" y="4948015"/>
            <a:ext cx="562367" cy="568866"/>
            <a:chOff x="4665409" y="4631482"/>
            <a:chExt cx="1610726" cy="1629341"/>
          </a:xfrm>
        </p:grpSpPr>
        <p:grpSp>
          <p:nvGrpSpPr>
            <p:cNvPr id="24" name="Group 23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5" name="Cross 24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2999430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009439"/>
            <a:ext cx="10515600" cy="25973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/>
              <a:t>Next Generation Actor Model:</a:t>
            </a:r>
          </a:p>
          <a:p>
            <a:r>
              <a:rPr lang="sv-SE" sz="2400" b="1" dirty="0"/>
              <a:t>Built on standards 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– Protobuf, 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gRPC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Streams, 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Consul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Kubernetes</a:t>
            </a:r>
            <a:endParaRPr lang="sv-SE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sv-SE" sz="2400" b="1" dirty="0"/>
              <a:t>Platform independent </a:t>
            </a:r>
            <a:r>
              <a:rPr lang="sv-SE" sz="2400" dirty="0">
                <a:solidFill>
                  <a:srgbClr val="FFE699"/>
                </a:solidFill>
              </a:rPr>
              <a:t>– C#, Go, </a:t>
            </a:r>
            <a:r>
              <a:rPr lang="sv-SE" sz="2400" dirty="0" err="1">
                <a:solidFill>
                  <a:srgbClr val="FFE699"/>
                </a:solidFill>
              </a:rPr>
              <a:t>Kotlin</a:t>
            </a:r>
            <a:endParaRPr lang="sv-SE" sz="2400" dirty="0">
              <a:solidFill>
                <a:srgbClr val="FFE699"/>
              </a:solidFill>
            </a:endParaRPr>
          </a:p>
          <a:p>
            <a:r>
              <a:rPr lang="sv-SE" sz="2400" b="1" dirty="0"/>
              <a:t>Actors and Virtual Actors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Unified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model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of</a:t>
            </a:r>
            <a:r>
              <a:rPr lang="sv-SE" sz="2400" dirty="0">
                <a:solidFill>
                  <a:srgbClr val="FFE699"/>
                </a:solidFill>
              </a:rPr>
              <a:t> Akka and Project Orleans</a:t>
            </a:r>
          </a:p>
          <a:p>
            <a:r>
              <a:rPr lang="sv-SE" sz="2400" b="1" dirty="0"/>
              <a:t>Ultra fast </a:t>
            </a:r>
            <a:r>
              <a:rPr lang="sv-SE" sz="2400" dirty="0">
                <a:solidFill>
                  <a:srgbClr val="FFE699"/>
                </a:solidFill>
              </a:rPr>
              <a:t>– 65 times faster than Akka.NET over network</a:t>
            </a:r>
            <a:r>
              <a:rPr lang="sv-SE" sz="2400" b="1" dirty="0">
                <a:solidFill>
                  <a:srgbClr val="FFE699"/>
                </a:solidFill>
              </a:rPr>
              <a:t> </a:t>
            </a:r>
            <a:endParaRPr lang="sv-SE" sz="2400" dirty="0">
              <a:solidFill>
                <a:srgbClr val="FFE699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277183"/>
            <a:ext cx="12192000" cy="732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lang="en-US" sz="3200" b="1" dirty="0">
                <a:solidFill>
                  <a:schemeClr val="tx1"/>
                </a:solidFill>
                <a:latin typeface="Calibri" panose="020F0502020204030204"/>
              </a:rPr>
              <a:t>What is </a:t>
            </a:r>
            <a:r>
              <a:rPr lang="en-US" sz="3200" b="1" dirty="0" err="1">
                <a:solidFill>
                  <a:schemeClr val="tx1"/>
                </a:solidFill>
                <a:latin typeface="Calibri" panose="020F0502020204030204"/>
              </a:rPr>
              <a:t>Proto.Actor</a:t>
            </a:r>
            <a:r>
              <a:rPr lang="en-US" sz="3200" b="1" dirty="0">
                <a:solidFill>
                  <a:schemeClr val="tx1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D3F7B49A-8134-AA44-BA7F-F5C2894BF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102" y="4422439"/>
            <a:ext cx="6681755" cy="184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19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Vendor</a:t>
            </a:r>
            <a:r>
              <a:rPr lang="sv-SE" sz="1400" b="1" dirty="0"/>
              <a:t> </a:t>
            </a:r>
            <a:r>
              <a:rPr lang="sv-SE" sz="1400" b="1" dirty="0" err="1"/>
              <a:t>machine</a:t>
            </a:r>
            <a:endParaRPr lang="sv-SE" sz="1400" b="1" dirty="0"/>
          </a:p>
        </p:txBody>
      </p:sp>
      <p:grpSp>
        <p:nvGrpSpPr>
          <p:cNvPr id="2" name="Lägg i pengar"/>
          <p:cNvGrpSpPr/>
          <p:nvPr/>
        </p:nvGrpSpPr>
        <p:grpSpPr>
          <a:xfrm>
            <a:off x="4581561" y="3908487"/>
            <a:ext cx="2168626" cy="368158"/>
            <a:chOff x="4327561" y="4543487"/>
            <a:chExt cx="2168626" cy="368158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4327561" y="4899825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4756415" y="4543487"/>
              <a:ext cx="1133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Insert</a:t>
              </a:r>
              <a:r>
                <a:rPr lang="sv-SE" sz="1400" b="1" dirty="0"/>
                <a:t> </a:t>
              </a:r>
              <a:r>
                <a:rPr lang="sv-SE" sz="1400" b="1" dirty="0" err="1"/>
                <a:t>coins</a:t>
              </a:r>
              <a:endParaRPr lang="sv-SE" sz="1400" b="1" dirty="0"/>
            </a:p>
          </p:txBody>
        </p:sp>
      </p:grpSp>
      <p:grpSp>
        <p:nvGrpSpPr>
          <p:cNvPr id="8" name="Slut på bönor 2"/>
          <p:cNvGrpSpPr/>
          <p:nvPr/>
        </p:nvGrpSpPr>
        <p:grpSpPr>
          <a:xfrm>
            <a:off x="5213885" y="2877591"/>
            <a:ext cx="1893274" cy="1001514"/>
            <a:chOff x="4959885" y="3512591"/>
            <a:chExt cx="1893274" cy="1001514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6853158" y="3512591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959885" y="3771159"/>
              <a:ext cx="12105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Out</a:t>
              </a:r>
              <a:r>
                <a:rPr lang="sv-SE" sz="1400" b="1" dirty="0"/>
                <a:t> </a:t>
              </a:r>
              <a:r>
                <a:rPr lang="sv-SE" sz="1400" b="1" dirty="0" err="1"/>
                <a:t>of</a:t>
              </a:r>
              <a:r>
                <a:rPr lang="sv-SE" sz="1400" b="1" dirty="0"/>
                <a:t> </a:t>
              </a:r>
              <a:r>
                <a:rPr lang="sv-SE" sz="1400" b="1" dirty="0" err="1"/>
                <a:t>beans</a:t>
              </a:r>
              <a:endParaRPr lang="sv-SE" sz="1400" b="1" dirty="0"/>
            </a:p>
          </p:txBody>
        </p:sp>
      </p:grpSp>
      <p:sp>
        <p:nvSpPr>
          <p:cNvPr id="11" name="Servicetekniker"/>
          <p:cNvSpPr/>
          <p:nvPr/>
        </p:nvSpPr>
        <p:spPr>
          <a:xfrm>
            <a:off x="6955299" y="1282413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Service guy</a:t>
            </a:r>
          </a:p>
        </p:txBody>
      </p:sp>
      <p:grpSp>
        <p:nvGrpSpPr>
          <p:cNvPr id="6" name="Fyll på bönor"/>
          <p:cNvGrpSpPr/>
          <p:nvPr/>
        </p:nvGrpSpPr>
        <p:grpSpPr>
          <a:xfrm>
            <a:off x="8297146" y="2876999"/>
            <a:ext cx="1208259" cy="1002106"/>
            <a:chOff x="8043146" y="3511999"/>
            <a:chExt cx="1208259" cy="100210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043146" y="3511999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20967" y="3771159"/>
              <a:ext cx="1130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Refill </a:t>
              </a:r>
              <a:r>
                <a:rPr lang="sv-SE" sz="1400" b="1" dirty="0" err="1"/>
                <a:t>beans</a:t>
              </a:r>
              <a:endParaRPr lang="sv-SE" sz="1400" b="1" dirty="0"/>
            </a:p>
          </p:txBody>
        </p:sp>
      </p:grpSp>
      <p:grpSp>
        <p:nvGrpSpPr>
          <p:cNvPr id="4" name="Får kaffe"/>
          <p:cNvGrpSpPr/>
          <p:nvPr/>
        </p:nvGrpSpPr>
        <p:grpSpPr>
          <a:xfrm>
            <a:off x="4581561" y="4969604"/>
            <a:ext cx="2168626" cy="375605"/>
            <a:chOff x="4327561" y="5604604"/>
            <a:chExt cx="2168626" cy="375605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4327561" y="5965536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756415" y="5604604"/>
              <a:ext cx="11058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Gets </a:t>
              </a:r>
              <a:r>
                <a:rPr lang="sv-SE" sz="1400" b="1" dirty="0" err="1"/>
                <a:t>coffee</a:t>
              </a:r>
              <a:endParaRPr lang="sv-SE" sz="1400" b="1" dirty="0"/>
            </a:p>
          </p:txBody>
        </p:sp>
      </p:grpSp>
      <p:sp>
        <p:nvSpPr>
          <p:cNvPr id="38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Me</a:t>
            </a:r>
            <a:endParaRPr lang="sv-SE" sz="1400" b="1" dirty="0"/>
          </a:p>
        </p:txBody>
      </p:sp>
      <p:grpSp>
        <p:nvGrpSpPr>
          <p:cNvPr id="3" name="Lägg i mer penga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sp>
          <p:nvSpPr>
            <p:cNvPr id="17" name="TextBox 16"/>
            <p:cNvSpPr txBox="1"/>
            <p:nvPr/>
          </p:nvSpPr>
          <p:spPr>
            <a:xfrm>
              <a:off x="4626361" y="5076821"/>
              <a:ext cx="15391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Need</a:t>
              </a:r>
              <a:r>
                <a:rPr lang="sv-SE" sz="1400" b="1" dirty="0"/>
                <a:t> </a:t>
              </a:r>
              <a:r>
                <a:rPr lang="sv-SE" sz="1400" b="1" dirty="0" err="1"/>
                <a:t>more</a:t>
              </a:r>
              <a:r>
                <a:rPr lang="sv-SE" sz="1400" b="1" dirty="0"/>
                <a:t> </a:t>
              </a:r>
              <a:r>
                <a:rPr lang="sv-SE" sz="1400" b="1" dirty="0" err="1"/>
                <a:t>coins</a:t>
              </a:r>
              <a:endParaRPr lang="sv-SE" sz="1400" b="1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Slut på böno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626361" y="5076821"/>
              <a:ext cx="12586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Out</a:t>
              </a:r>
              <a:r>
                <a:rPr lang="sv-SE" sz="1400" b="1" dirty="0"/>
                <a:t> </a:t>
              </a:r>
              <a:r>
                <a:rPr lang="sv-SE" sz="1400" b="1" dirty="0" err="1"/>
                <a:t>of</a:t>
              </a:r>
              <a:r>
                <a:rPr lang="sv-SE" sz="1400" b="1" dirty="0"/>
                <a:t> </a:t>
              </a:r>
              <a:r>
                <a:rPr lang="sv-SE" sz="1400" b="1" dirty="0" err="1"/>
                <a:t>beans</a:t>
              </a:r>
              <a:r>
                <a:rPr lang="sv-SE" sz="1400" b="1" dirty="0"/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111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3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864449" y="1282413"/>
            <a:ext cx="6988743" cy="4191278"/>
            <a:chOff x="3194253" y="1774538"/>
            <a:chExt cx="6988743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Service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8451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Request</a:t>
              </a:r>
              <a:endParaRPr lang="sv-SE" sz="1400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204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Application</a:t>
              </a:r>
              <a:r>
                <a:rPr lang="sv-SE" sz="1400" b="1" dirty="0"/>
                <a:t> </a:t>
              </a:r>
              <a:r>
                <a:rPr lang="sv-SE" sz="1400" b="1" dirty="0" err="1"/>
                <a:t>error</a:t>
              </a:r>
              <a:endParaRPr lang="sv-SE" sz="1400" b="1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Supervisor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7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Manage</a:t>
              </a:r>
              <a:r>
                <a:rPr lang="sv-SE" sz="1400" b="1" dirty="0"/>
                <a:t> </a:t>
              </a:r>
              <a:r>
                <a:rPr lang="sv-SE" sz="1400" b="1" dirty="0" err="1"/>
                <a:t>failures</a:t>
              </a:r>
              <a:endParaRPr lang="sv-SE" sz="1400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Response</a:t>
              </a:r>
              <a:endParaRPr lang="sv-SE" sz="1400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340219" y="4935621"/>
              <a:ext cx="14228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Validation</a:t>
              </a:r>
              <a:r>
                <a:rPr lang="sv-SE" sz="1400" b="1" dirty="0"/>
                <a:t> </a:t>
              </a:r>
              <a:r>
                <a:rPr lang="sv-SE" sz="1400" b="1" dirty="0" err="1"/>
                <a:t>error</a:t>
              </a:r>
              <a:endParaRPr lang="sv-SE" sz="1400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Client</a:t>
              </a:r>
              <a:endParaRPr lang="sv-SE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2092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ounded Rectangle 52"/>
          <p:cNvSpPr/>
          <p:nvPr/>
        </p:nvSpPr>
        <p:spPr>
          <a:xfrm>
            <a:off x="0" y="2636976"/>
            <a:ext cx="12192000" cy="264970"/>
          </a:xfrm>
          <a:prstGeom prst="roundRect">
            <a:avLst>
              <a:gd name="adj" fmla="val 0"/>
            </a:avLst>
          </a:prstGeom>
          <a:solidFill>
            <a:srgbClr val="282828">
              <a:alpha val="50000"/>
            </a:srgb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6817885" y="4832134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0"/>
            <a:ext cx="12192000" cy="2637495"/>
          </a:xfrm>
          <a:prstGeom prst="roundRect">
            <a:avLst>
              <a:gd name="adj" fmla="val 0"/>
            </a:avLst>
          </a:prstGeom>
          <a:solidFill>
            <a:srgbClr val="282828"/>
          </a:solidFill>
          <a:ln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FF490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00B0F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19" y="922376"/>
            <a:ext cx="10652114" cy="1107996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dirty="0" err="1"/>
              <a:t>Error</a:t>
            </a:r>
            <a:r>
              <a:rPr lang="sv-SE" dirty="0"/>
              <a:t> </a:t>
            </a:r>
            <a:r>
              <a:rPr lang="sv-SE" dirty="0" err="1"/>
              <a:t>Kernel</a:t>
            </a:r>
            <a:endParaRPr lang="sv-SE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FF490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/c1</a:t>
            </a:r>
          </a:p>
        </p:txBody>
      </p:sp>
      <p:sp>
        <p:nvSpPr>
          <p:cNvPr id="29" name="Oval Callout 28"/>
          <p:cNvSpPr/>
          <p:nvPr/>
        </p:nvSpPr>
        <p:spPr>
          <a:xfrm>
            <a:off x="574221" y="2878937"/>
            <a:ext cx="3017840" cy="646998"/>
          </a:xfrm>
          <a:prstGeom prst="wedgeEllipseCallout">
            <a:avLst>
              <a:gd name="adj1" fmla="val 29550"/>
              <a:gd name="adj2" fmla="val 82059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 err="1">
                <a:solidFill>
                  <a:schemeClr val="bg1"/>
                </a:solidFill>
              </a:rPr>
              <a:t>OneForOne</a:t>
            </a:r>
            <a:r>
              <a:rPr lang="sv-SE" b="1" dirty="0">
                <a:solidFill>
                  <a:schemeClr val="bg1"/>
                </a:solidFill>
              </a:rPr>
              <a:t> supervisor</a:t>
            </a:r>
          </a:p>
        </p:txBody>
      </p:sp>
      <p:sp>
        <p:nvSpPr>
          <p:cNvPr id="50" name="Oval Callout 49"/>
          <p:cNvSpPr/>
          <p:nvPr/>
        </p:nvSpPr>
        <p:spPr>
          <a:xfrm>
            <a:off x="8956121" y="2879236"/>
            <a:ext cx="2795271" cy="646998"/>
          </a:xfrm>
          <a:prstGeom prst="wedgeEllipseCallout">
            <a:avLst>
              <a:gd name="adj1" fmla="val -39637"/>
              <a:gd name="adj2" fmla="val 93091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600" b="1" dirty="0">
                <a:solidFill>
                  <a:schemeClr val="bg1"/>
                </a:solidFill>
              </a:rPr>
              <a:t>AllForOne </a:t>
            </a:r>
            <a:r>
              <a:rPr lang="sv-SE" b="1" dirty="0">
                <a:solidFill>
                  <a:schemeClr val="bg1"/>
                </a:solidFill>
              </a:rPr>
              <a:t>supervisor</a:t>
            </a:r>
            <a:endParaRPr lang="sv-SE" sz="1600" b="1" dirty="0">
              <a:solidFill>
                <a:schemeClr val="bg1"/>
              </a:solidFill>
            </a:endParaRPr>
          </a:p>
        </p:txBody>
      </p:sp>
      <p:sp>
        <p:nvSpPr>
          <p:cNvPr id="51" name="b1 supervising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46" name="Rectangle 45" hidden="1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99.9999999% </a:t>
            </a:r>
            <a:r>
              <a:rPr lang="sv-SE" b="1" dirty="0" err="1">
                <a:solidFill>
                  <a:schemeClr val="tx1"/>
                </a:solidFill>
              </a:rPr>
              <a:t>uptime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~0.03 sekunder </a:t>
            </a:r>
            <a:r>
              <a:rPr lang="sv-SE" b="1" dirty="0" err="1">
                <a:solidFill>
                  <a:schemeClr val="tx1"/>
                </a:solidFill>
              </a:rPr>
              <a:t>downtime</a:t>
            </a:r>
            <a:r>
              <a:rPr lang="sv-SE" b="1" dirty="0">
                <a:solidFill>
                  <a:schemeClr val="tx1"/>
                </a:solidFill>
              </a:rPr>
              <a:t> per år</a:t>
            </a:r>
          </a:p>
        </p:txBody>
      </p:sp>
    </p:spTree>
    <p:extLst>
      <p:ext uri="{BB962C8B-B14F-4D97-AF65-F5344CB8AC3E}">
        <p14:creationId xmlns:p14="http://schemas.microsoft.com/office/powerpoint/2010/main" val="1056842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31543" y="3542589"/>
            <a:ext cx="3998037" cy="1232309"/>
          </a:xfrm>
          <a:prstGeom prst="ellipse">
            <a:avLst/>
          </a:prstGeom>
          <a:gradFill flip="none" rotWithShape="1">
            <a:gsLst>
              <a:gs pos="69000">
                <a:schemeClr val="bg1">
                  <a:alpha val="0"/>
                </a:schemeClr>
              </a:gs>
              <a:gs pos="18000">
                <a:schemeClr val="bg1">
                  <a:alpha val="23000"/>
                </a:schemeClr>
              </a:gs>
            </a:gsLst>
            <a:path path="shap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362983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r>
              <a:rPr lang="sv-SE" sz="9600" dirty="0"/>
              <a:t>Actors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95" y="1840425"/>
            <a:ext cx="2456901" cy="236545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BB82C8-8996-604D-B2B8-1F9C6A35B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1311" y="3932643"/>
            <a:ext cx="8089377" cy="8422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2400" dirty="0">
                <a:solidFill>
                  <a:srgbClr val="FFE699"/>
                </a:solidFill>
              </a:rPr>
              <a:t>A </a:t>
            </a:r>
            <a:r>
              <a:rPr lang="sv-SE" sz="2400" dirty="0" err="1">
                <a:solidFill>
                  <a:srgbClr val="FFE699"/>
                </a:solidFill>
              </a:rPr>
              <a:t>programming</a:t>
            </a:r>
            <a:r>
              <a:rPr lang="sv-SE" sz="2400" dirty="0">
                <a:solidFill>
                  <a:srgbClr val="FFE699"/>
                </a:solidFill>
              </a:rPr>
              <a:t> paradigm</a:t>
            </a:r>
          </a:p>
        </p:txBody>
      </p:sp>
    </p:spTree>
    <p:extLst>
      <p:ext uri="{BB962C8B-B14F-4D97-AF65-F5344CB8AC3E}">
        <p14:creationId xmlns:p14="http://schemas.microsoft.com/office/powerpoint/2010/main" val="247867439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>
            <a:spLocks noGrp="1"/>
          </p:cNvSpPr>
          <p:nvPr>
            <p:ph type="title"/>
          </p:nvPr>
        </p:nvSpPr>
        <p:spPr>
          <a:xfrm>
            <a:off x="838200" y="1825591"/>
            <a:ext cx="10515600" cy="1006429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6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  <p:sp>
        <p:nvSpPr>
          <p:cNvPr id="124" name="Content Placeholder 2"/>
          <p:cNvSpPr>
            <a:spLocks noGrp="1"/>
          </p:cNvSpPr>
          <p:nvPr>
            <p:ph idx="1"/>
          </p:nvPr>
        </p:nvSpPr>
        <p:spPr>
          <a:xfrm>
            <a:off x="2051311" y="2991587"/>
            <a:ext cx="8089377" cy="22245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b="1" dirty="0"/>
              <a:t>Three axioms:</a:t>
            </a:r>
          </a:p>
          <a:p>
            <a:pPr marL="0" indent="0">
              <a:buNone/>
            </a:pPr>
            <a:r>
              <a:rPr lang="sv-SE" sz="2400" b="1" dirty="0" err="1"/>
              <a:t>Send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send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messages</a:t>
            </a:r>
            <a:r>
              <a:rPr lang="sv-SE" sz="2400" dirty="0">
                <a:solidFill>
                  <a:srgbClr val="FFE699"/>
                </a:solidFill>
              </a:rPr>
              <a:t> to </a:t>
            </a:r>
            <a:r>
              <a:rPr lang="sv-SE" sz="2400" dirty="0" err="1">
                <a:solidFill>
                  <a:srgbClr val="FFE699"/>
                </a:solidFill>
              </a:rPr>
              <a:t>other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actors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 err="1"/>
              <a:t>Spawn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spawn</a:t>
            </a:r>
            <a:r>
              <a:rPr lang="sv-SE" sz="2400" dirty="0">
                <a:solidFill>
                  <a:srgbClr val="FFE699"/>
                </a:solidFill>
              </a:rPr>
              <a:t> new </a:t>
            </a:r>
            <a:r>
              <a:rPr lang="sv-SE" sz="2400" dirty="0" err="1">
                <a:solidFill>
                  <a:srgbClr val="FFE699"/>
                </a:solidFill>
              </a:rPr>
              <a:t>actors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 err="1"/>
              <a:t>Become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decide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how</a:t>
            </a:r>
            <a:r>
              <a:rPr lang="sv-SE" sz="2400" dirty="0">
                <a:solidFill>
                  <a:srgbClr val="FFE699"/>
                </a:solidFill>
              </a:rPr>
              <a:t> to </a:t>
            </a:r>
            <a:r>
              <a:rPr lang="sv-SE" sz="2400" dirty="0" err="1">
                <a:solidFill>
                  <a:srgbClr val="FFE699"/>
                </a:solidFill>
              </a:rPr>
              <a:t>handle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it’s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next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message</a:t>
            </a:r>
            <a:endParaRPr lang="sv-SE" sz="2400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64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38200" y="2966923"/>
            <a:ext cx="10515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”An </a:t>
            </a:r>
            <a:r>
              <a:rPr lang="sv-SE" sz="2400" b="1" i="1" dirty="0" err="1">
                <a:solidFill>
                  <a:srgbClr val="FFE699"/>
                </a:solidFill>
              </a:rPr>
              <a:t>island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of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consistency</a:t>
            </a:r>
            <a:r>
              <a:rPr lang="sv-SE" sz="2400" b="1" i="1" dirty="0">
                <a:solidFill>
                  <a:srgbClr val="FFE699"/>
                </a:solidFill>
              </a:rPr>
              <a:t> in a </a:t>
            </a:r>
            <a:r>
              <a:rPr lang="sv-SE" sz="2400" b="1" i="1" dirty="0" err="1">
                <a:solidFill>
                  <a:srgbClr val="FFE699"/>
                </a:solidFill>
              </a:rPr>
              <a:t>sea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of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concurrency</a:t>
            </a:r>
            <a:r>
              <a:rPr lang="sv-SE" sz="2400" b="1" i="1" dirty="0">
                <a:solidFill>
                  <a:srgbClr val="FFE699"/>
                </a:solidFill>
              </a:rPr>
              <a:t>”</a:t>
            </a:r>
            <a:br>
              <a:rPr lang="sv-SE" sz="2400" b="1" i="1" dirty="0">
                <a:solidFill>
                  <a:srgbClr val="FFE699"/>
                </a:solidFill>
              </a:rPr>
            </a:br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</a:t>
            </a:r>
            <a:r>
              <a:rPr lang="sv-SE" sz="2400" b="1" i="1" dirty="0" err="1">
                <a:solidFill>
                  <a:srgbClr val="FFE699"/>
                </a:solidFill>
              </a:rPr>
              <a:t>Shared</a:t>
            </a:r>
            <a:r>
              <a:rPr lang="sv-SE" sz="2400" b="1" i="1" dirty="0">
                <a:solidFill>
                  <a:srgbClr val="FFE699"/>
                </a:solidFill>
              </a:rPr>
              <a:t>  </a:t>
            </a:r>
            <a:r>
              <a:rPr lang="sv-SE" sz="2400" b="1" i="1" dirty="0" err="1">
                <a:solidFill>
                  <a:srgbClr val="FFE699"/>
                </a:solidFill>
              </a:rPr>
              <a:t>nothing</a:t>
            </a:r>
            <a:r>
              <a:rPr lang="sv-SE" sz="2400" b="1" i="1" dirty="0">
                <a:solidFill>
                  <a:srgbClr val="FFE699"/>
                </a:solidFill>
              </a:rPr>
              <a:t>”, ”Black box”</a:t>
            </a:r>
            <a:br>
              <a:rPr lang="sv-SE" sz="2400" b="1" i="1" dirty="0">
                <a:solidFill>
                  <a:srgbClr val="FFE699"/>
                </a:solidFill>
              </a:rPr>
            </a:br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</a:t>
            </a:r>
            <a:r>
              <a:rPr lang="sv-SE" sz="2400" b="1" i="1" dirty="0" err="1">
                <a:solidFill>
                  <a:srgbClr val="FFE699"/>
                </a:solidFill>
              </a:rPr>
              <a:t>Location</a:t>
            </a:r>
            <a:r>
              <a:rPr lang="sv-SE" sz="2400" b="1" i="1" dirty="0">
                <a:solidFill>
                  <a:srgbClr val="FFE699"/>
                </a:solidFill>
              </a:rPr>
              <a:t> transparent”, ”</a:t>
            </a:r>
            <a:r>
              <a:rPr lang="sv-SE" sz="2400" b="1" i="1" dirty="0" err="1">
                <a:solidFill>
                  <a:srgbClr val="FFE699"/>
                </a:solidFill>
              </a:rPr>
              <a:t>Distributable</a:t>
            </a:r>
            <a:r>
              <a:rPr lang="sv-SE" sz="2400" b="1" i="1" dirty="0">
                <a:solidFill>
                  <a:srgbClr val="FFE699"/>
                </a:solidFill>
              </a:rPr>
              <a:t> by design”</a:t>
            </a:r>
          </a:p>
          <a:p>
            <a:pPr algn="ctr"/>
            <a:endParaRPr lang="sv-SE" b="1" dirty="0">
              <a:solidFill>
                <a:srgbClr val="FFE699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1825591"/>
            <a:ext cx="10515600" cy="1006429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6600" b="1">
                <a:latin typeface="Lobster Two" panose="02000506000000020003" pitchFamily="50" charset="0"/>
                <a:ea typeface="+mn-ea"/>
                <a:cs typeface="+mn-cs"/>
              </a:rPr>
              <a:t>Actor 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244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>
            <a:spLocks noGrp="1"/>
          </p:cNvSpPr>
          <p:nvPr>
            <p:ph type="title"/>
          </p:nvPr>
        </p:nvSpPr>
        <p:spPr>
          <a:xfrm>
            <a:off x="838200" y="1825591"/>
            <a:ext cx="10515600" cy="1006429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6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  <p:sp>
        <p:nvSpPr>
          <p:cNvPr id="124" name="Content Placeholder 2"/>
          <p:cNvSpPr>
            <a:spLocks noGrp="1"/>
          </p:cNvSpPr>
          <p:nvPr>
            <p:ph idx="1"/>
          </p:nvPr>
        </p:nvSpPr>
        <p:spPr>
          <a:xfrm>
            <a:off x="3697463" y="2991587"/>
            <a:ext cx="6126762" cy="222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2400" b="1" dirty="0"/>
              <a:t>BEAM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Erlang</a:t>
            </a:r>
            <a:r>
              <a:rPr lang="sv-SE" sz="2400" dirty="0">
                <a:solidFill>
                  <a:srgbClr val="FFE699"/>
                </a:solidFill>
              </a:rPr>
              <a:t>, Elixir, LFE</a:t>
            </a:r>
          </a:p>
          <a:p>
            <a:pPr marL="0" indent="0">
              <a:buNone/>
            </a:pPr>
            <a:r>
              <a:rPr lang="sv-SE" sz="2400" b="1" dirty="0"/>
              <a:t>JVM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Akka, </a:t>
            </a:r>
            <a:r>
              <a:rPr lang="sv-SE" sz="2400" dirty="0" err="1">
                <a:solidFill>
                  <a:srgbClr val="FFE699"/>
                </a:solidFill>
              </a:rPr>
              <a:t>Orbit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/>
              <a:t>.NET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Akka.NET</a:t>
            </a:r>
            <a:r>
              <a:rPr lang="sv-SE" sz="2400" dirty="0">
                <a:solidFill>
                  <a:srgbClr val="FFE699"/>
                </a:solidFill>
              </a:rPr>
              <a:t>, </a:t>
            </a:r>
            <a:r>
              <a:rPr lang="sv-SE" sz="2400" dirty="0" err="1">
                <a:solidFill>
                  <a:srgbClr val="FFE699"/>
                </a:solidFill>
              </a:rPr>
              <a:t>Proto.Actor</a:t>
            </a:r>
            <a:r>
              <a:rPr lang="sv-SE" sz="2400" dirty="0">
                <a:solidFill>
                  <a:srgbClr val="FFE699"/>
                </a:solidFill>
              </a:rPr>
              <a:t>, Project Orleans</a:t>
            </a:r>
          </a:p>
          <a:p>
            <a:pPr marL="0" indent="0">
              <a:buNone/>
            </a:pPr>
            <a:r>
              <a:rPr lang="sv-SE" sz="2400" b="1" dirty="0"/>
              <a:t>Go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Proto.Actor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endParaRPr lang="sv-SE" sz="2400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10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5370845"/>
            <a:ext cx="12192000" cy="1496882"/>
          </a:xfrm>
          <a:prstGeom prst="rect">
            <a:avLst/>
          </a:prstGeom>
          <a:solidFill>
            <a:srgbClr val="FF4137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1487155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OOP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224116" y="148715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Actor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endParaRPr lang="sv-SE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838200" y="241245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3" name="Rectangle 12"/>
          <p:cNvSpPr/>
          <p:nvPr/>
        </p:nvSpPr>
        <p:spPr>
          <a:xfrm>
            <a:off x="838200" y="333776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Stateful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38200" y="425512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Synchronous</a:t>
            </a:r>
            <a:r>
              <a:rPr lang="sv-SE" sz="2800" b="1" dirty="0"/>
              <a:t> </a:t>
            </a:r>
            <a:r>
              <a:rPr lang="sv-SE" sz="2800" b="1" dirty="0" err="1"/>
              <a:t>method</a:t>
            </a:r>
            <a:r>
              <a:rPr lang="sv-SE" sz="2800" b="1" dirty="0"/>
              <a:t> calls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224116" y="241245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6" name="Rectangle 15"/>
          <p:cNvSpPr/>
          <p:nvPr/>
        </p:nvSpPr>
        <p:spPr>
          <a:xfrm>
            <a:off x="6224116" y="333776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Stateful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24116" y="425512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Asynchronous</a:t>
            </a:r>
            <a:r>
              <a:rPr lang="sv-SE" sz="2800" b="1" dirty="0"/>
              <a:t> </a:t>
            </a:r>
            <a:r>
              <a:rPr lang="sv-SE" sz="2800" b="1" dirty="0" err="1"/>
              <a:t>message</a:t>
            </a:r>
            <a:r>
              <a:rPr lang="sv-SE" sz="2800" b="1" dirty="0"/>
              <a:t> </a:t>
            </a:r>
            <a:r>
              <a:rPr lang="sv-SE" sz="2800" b="1" dirty="0" err="1"/>
              <a:t>passing</a:t>
            </a:r>
            <a:endParaRPr lang="sv-SE" sz="28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6000" b="1" dirty="0">
                <a:latin typeface="Lobster" pitchFamily="2" charset="77"/>
              </a:rPr>
              <a:t>OOP </a:t>
            </a:r>
            <a:r>
              <a:rPr lang="sv-SE" sz="6000" dirty="0">
                <a:latin typeface="Lobster" pitchFamily="2" charset="77"/>
              </a:rPr>
              <a:t>vs.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Actor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Model</a:t>
            </a:r>
            <a:endParaRPr lang="sv-SE" sz="6000" b="1" dirty="0">
              <a:latin typeface="Lobster" pitchFamily="2" charset="7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8116" y="585767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err="1"/>
              <a:t>Why</a:t>
            </a:r>
            <a:r>
              <a:rPr lang="sv-SE" sz="2800" b="1" dirty="0"/>
              <a:t> </a:t>
            </a:r>
            <a:r>
              <a:rPr lang="sv-SE" sz="2800" b="1" dirty="0" err="1"/>
              <a:t>Actors</a:t>
            </a:r>
            <a:r>
              <a:rPr lang="sv-SE" sz="2800" b="1" dirty="0"/>
              <a:t>??  The </a:t>
            </a:r>
            <a:r>
              <a:rPr lang="sv-SE" sz="2800" b="1" dirty="0" err="1"/>
              <a:t>synchronous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r>
              <a:rPr lang="sv-SE" sz="2800" b="1" dirty="0"/>
              <a:t> has </a:t>
            </a:r>
            <a:r>
              <a:rPr lang="sv-SE" sz="2800" b="1" dirty="0" err="1"/>
              <a:t>worked</a:t>
            </a:r>
            <a:r>
              <a:rPr lang="sv-SE" sz="2800" b="1" dirty="0"/>
              <a:t> </a:t>
            </a:r>
            <a:r>
              <a:rPr lang="sv-SE" sz="2800" b="1" dirty="0" err="1"/>
              <a:t>nicely</a:t>
            </a:r>
            <a:r>
              <a:rPr lang="sv-SE" sz="2800" b="1" dirty="0"/>
              <a:t> for 60 </a:t>
            </a:r>
            <a:r>
              <a:rPr lang="sv-SE" sz="2800" b="1" dirty="0" err="1"/>
              <a:t>years</a:t>
            </a:r>
            <a:r>
              <a:rPr lang="sv-SE" sz="2800" b="1" dirty="0"/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163811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noFill/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279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6000" b="1" dirty="0" err="1">
                <a:latin typeface="Lobster" pitchFamily="2" charset="77"/>
              </a:rPr>
              <a:t>Moore’s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Law</a:t>
            </a:r>
            <a:endParaRPr lang="sv-SE" sz="6000" b="1" dirty="0">
              <a:latin typeface="Lobster" pitchFamily="2" charset="7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" y="5289448"/>
            <a:ext cx="12192000" cy="124097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err="1">
                <a:solidFill>
                  <a:schemeClr val="tx1"/>
                </a:solidFill>
              </a:rPr>
              <a:t>We</a:t>
            </a:r>
            <a:r>
              <a:rPr lang="sv-SE" sz="2800" b="1" dirty="0">
                <a:solidFill>
                  <a:schemeClr val="tx1"/>
                </a:solidFill>
              </a:rPr>
              <a:t> </a:t>
            </a:r>
            <a:r>
              <a:rPr lang="sv-SE" sz="2800" b="1" dirty="0" err="1">
                <a:solidFill>
                  <a:schemeClr val="tx1"/>
                </a:solidFill>
              </a:rPr>
              <a:t>can</a:t>
            </a:r>
            <a:r>
              <a:rPr lang="sv-SE" sz="2800" b="1" dirty="0">
                <a:solidFill>
                  <a:schemeClr val="tx1"/>
                </a:solidFill>
              </a:rPr>
              <a:t> no </a:t>
            </a:r>
            <a:r>
              <a:rPr lang="sv-SE" sz="2800" b="1" dirty="0" err="1">
                <a:solidFill>
                  <a:schemeClr val="tx1"/>
                </a:solidFill>
              </a:rPr>
              <a:t>longer</a:t>
            </a:r>
            <a:r>
              <a:rPr lang="sv-SE" sz="2800" b="1" dirty="0">
                <a:solidFill>
                  <a:schemeClr val="tx1"/>
                </a:solidFill>
              </a:rPr>
              <a:t> </a:t>
            </a:r>
            <a:r>
              <a:rPr lang="sv-SE" sz="2800" b="1" dirty="0" err="1">
                <a:solidFill>
                  <a:schemeClr val="tx1"/>
                </a:solidFill>
              </a:rPr>
              <a:t>build</a:t>
            </a:r>
            <a:r>
              <a:rPr lang="sv-SE" sz="2800" b="1" dirty="0">
                <a:solidFill>
                  <a:schemeClr val="tx1"/>
                </a:solidFill>
              </a:rPr>
              <a:t> faster processors</a:t>
            </a:r>
            <a:br>
              <a:rPr lang="sv-SE" sz="2800" b="1" dirty="0">
                <a:solidFill>
                  <a:schemeClr val="tx1"/>
                </a:solidFill>
              </a:rPr>
            </a:br>
            <a:r>
              <a:rPr lang="sv-SE" sz="1600" b="1" dirty="0" err="1">
                <a:solidFill>
                  <a:schemeClr val="tx1"/>
                </a:solidFill>
              </a:rPr>
              <a:t>Instead</a:t>
            </a:r>
            <a:r>
              <a:rPr lang="sv-SE" sz="1600" b="1" dirty="0">
                <a:solidFill>
                  <a:schemeClr val="tx1"/>
                </a:solidFill>
              </a:rPr>
              <a:t>, </a:t>
            </a:r>
            <a:r>
              <a:rPr lang="sv-SE" sz="1600" b="1" dirty="0" err="1">
                <a:solidFill>
                  <a:schemeClr val="tx1"/>
                </a:solidFill>
              </a:rPr>
              <a:t>we</a:t>
            </a:r>
            <a:r>
              <a:rPr lang="sv-SE" sz="1600" b="1" dirty="0">
                <a:solidFill>
                  <a:schemeClr val="tx1"/>
                </a:solidFill>
              </a:rPr>
              <a:t> stack </a:t>
            </a:r>
            <a:r>
              <a:rPr lang="sv-SE" sz="1600" b="1" dirty="0" err="1">
                <a:solidFill>
                  <a:schemeClr val="tx1"/>
                </a:solidFill>
              </a:rPr>
              <a:t>them</a:t>
            </a:r>
            <a:r>
              <a:rPr lang="sv-SE" sz="1600" b="1" dirty="0">
                <a:solidFill>
                  <a:schemeClr val="tx1"/>
                </a:solidFill>
              </a:rPr>
              <a:t> </a:t>
            </a:r>
            <a:r>
              <a:rPr lang="sv-SE" sz="1600" b="1" dirty="0" err="1">
                <a:solidFill>
                  <a:schemeClr val="tx1"/>
                </a:solidFill>
              </a:rPr>
              <a:t>next</a:t>
            </a:r>
            <a:r>
              <a:rPr lang="sv-SE" sz="1600" b="1" dirty="0">
                <a:solidFill>
                  <a:schemeClr val="tx1"/>
                </a:solidFill>
              </a:rPr>
              <a:t> to </a:t>
            </a:r>
            <a:r>
              <a:rPr lang="sv-SE" sz="1600" b="1" dirty="0" err="1">
                <a:solidFill>
                  <a:schemeClr val="tx1"/>
                </a:solidFill>
              </a:rPr>
              <a:t>eachother</a:t>
            </a:r>
            <a:r>
              <a:rPr lang="sv-SE" sz="1600" b="1" dirty="0">
                <a:solidFill>
                  <a:schemeClr val="tx1"/>
                </a:solidFill>
              </a:rPr>
              <a:t> and call </a:t>
            </a:r>
            <a:r>
              <a:rPr lang="sv-SE" sz="1600" b="1" dirty="0" err="1">
                <a:solidFill>
                  <a:schemeClr val="tx1"/>
                </a:solidFill>
              </a:rPr>
              <a:t>them</a:t>
            </a:r>
            <a:r>
              <a:rPr lang="sv-SE" sz="1600" b="1" dirty="0">
                <a:solidFill>
                  <a:schemeClr val="tx1"/>
                </a:solidFill>
              </a:rPr>
              <a:t> </a:t>
            </a:r>
            <a:r>
              <a:rPr lang="sv-SE" sz="1600" b="1" i="1" dirty="0">
                <a:solidFill>
                  <a:schemeClr val="tx1"/>
                </a:solidFill>
              </a:rPr>
              <a:t>”</a:t>
            </a:r>
            <a:r>
              <a:rPr lang="sv-SE" sz="1600" b="1" i="1" dirty="0" err="1">
                <a:solidFill>
                  <a:schemeClr val="tx1"/>
                </a:solidFill>
              </a:rPr>
              <a:t>cores</a:t>
            </a:r>
            <a:r>
              <a:rPr lang="sv-SE" sz="1600" b="1" i="1" dirty="0">
                <a:solidFill>
                  <a:schemeClr val="tx1"/>
                </a:solidFill>
              </a:rPr>
              <a:t>”</a:t>
            </a:r>
            <a:endParaRPr lang="sv-SE" sz="2800" b="1" i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2765860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844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DCF7D5-BDFA-5B4E-8D65-471D8966E50B}"/>
              </a:ext>
            </a:extLst>
          </p:cNvPr>
          <p:cNvSpPr txBox="1"/>
          <p:nvPr/>
        </p:nvSpPr>
        <p:spPr>
          <a:xfrm>
            <a:off x="838200" y="2721114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Why</a:t>
            </a:r>
            <a:r>
              <a:rPr lang="sv-SE" sz="4000" i="1" dirty="0">
                <a:latin typeface="+mn-lt"/>
              </a:rPr>
              <a:t> do </a:t>
            </a:r>
            <a:r>
              <a:rPr lang="sv-SE" sz="4000" i="1" dirty="0" err="1">
                <a:latin typeface="+mn-lt"/>
              </a:rPr>
              <a:t>we</a:t>
            </a:r>
            <a:r>
              <a:rPr lang="sv-SE" sz="4000" i="1" dirty="0">
                <a:latin typeface="+mn-lt"/>
              </a:rPr>
              <a:t> as </a:t>
            </a:r>
            <a:r>
              <a:rPr lang="sv-SE" sz="4000" i="1" dirty="0" err="1">
                <a:latin typeface="+mn-lt"/>
              </a:rPr>
              <a:t>developers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have</a:t>
            </a:r>
            <a:r>
              <a:rPr lang="sv-SE" sz="4000" i="1" dirty="0">
                <a:latin typeface="+mn-lt"/>
              </a:rPr>
              <a:t> to </a:t>
            </a:r>
            <a:r>
              <a:rPr lang="sv-SE" sz="4000" i="1" dirty="0" err="1">
                <a:latin typeface="+mn-lt"/>
              </a:rPr>
              <a:t>care</a:t>
            </a:r>
            <a:r>
              <a:rPr lang="sv-SE" sz="4000" i="1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95931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non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triangl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44a0c100-6804-4ba7-b49b-e7ac250487c7" Revision="1" Stencil="System.MyShapes" StencilVersion="1.0"/>
</Control>
</file>

<file path=customXml/item2.xml><?xml version="1.0" encoding="utf-8"?>
<Control xmlns="http://schemas.microsoft.com/VisualStudio/2011/storyboarding/control">
  <Id Name="dc90df87-36f1-4586-bce0-8a0e230fa5e3" Revision="1" Stencil="System.MyShapes" StencilVersion="1.0"/>
</Control>
</file>

<file path=customXml/itemProps1.xml><?xml version="1.0" encoding="utf-8"?>
<ds:datastoreItem xmlns:ds="http://schemas.openxmlformats.org/officeDocument/2006/customXml" ds:itemID="{C628A903-7748-4EDB-A72A-3ECFEA25BB5E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DA122B6-4EED-4C79-89A6-6B2CCEF25CD0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16393</TotalTime>
  <Words>475</Words>
  <Application>Microsoft Macintosh PowerPoint</Application>
  <PresentationFormat>Bredbild</PresentationFormat>
  <Paragraphs>118</Paragraphs>
  <Slides>22</Slides>
  <Notes>5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2</vt:i4>
      </vt:variant>
      <vt:variant>
        <vt:lpstr>Bildrubriker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Lobster</vt:lpstr>
      <vt:lpstr>Lobster Two</vt:lpstr>
      <vt:lpstr>Office Theme</vt:lpstr>
      <vt:lpstr>2_Office Theme</vt:lpstr>
      <vt:lpstr>PowerPoint-presentation</vt:lpstr>
      <vt:lpstr>PowerPoint-presentation</vt:lpstr>
      <vt:lpstr>PowerPoint-presentation</vt:lpstr>
      <vt:lpstr>Actor Model</vt:lpstr>
      <vt:lpstr>PowerPoint-presentation</vt:lpstr>
      <vt:lpstr>Actor Model</vt:lpstr>
      <vt:lpstr>OOP vs. Actor Model</vt:lpstr>
      <vt:lpstr>Moore’s Law</vt:lpstr>
      <vt:lpstr>PowerPoint-presentation</vt:lpstr>
      <vt:lpstr>Scale Up</vt:lpstr>
      <vt:lpstr>PowerPoint-presentation</vt:lpstr>
      <vt:lpstr>PowerPoint-presentation</vt:lpstr>
      <vt:lpstr>Scale Out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Skala upp och ut med Akka.NET</dc:title>
  <dc:creator>Microsoft account</dc:creator>
  <cp:lastModifiedBy>Roger Johansson</cp:lastModifiedBy>
  <cp:revision>2054</cp:revision>
  <dcterms:created xsi:type="dcterms:W3CDTF">2014-06-11T19:04:29Z</dcterms:created>
  <dcterms:modified xsi:type="dcterms:W3CDTF">2020-10-22T19:47:17Z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